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6" autoAdjust="0"/>
    <p:restoredTop sz="94660"/>
  </p:normalViewPr>
  <p:slideViewPr>
    <p:cSldViewPr>
      <p:cViewPr varScale="1">
        <p:scale>
          <a:sx n="110" d="100"/>
          <a:sy n="110" d="100"/>
        </p:scale>
        <p:origin x="162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57EBCE-F0E3-4CE1-B9BE-63F5E25CA4C2}"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108717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7EBCE-F0E3-4CE1-B9BE-63F5E25CA4C2}"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401205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7EBCE-F0E3-4CE1-B9BE-63F5E25CA4C2}"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307167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7EBCE-F0E3-4CE1-B9BE-63F5E25CA4C2}"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4215808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57EBCE-F0E3-4CE1-B9BE-63F5E25CA4C2}"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58606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57EBCE-F0E3-4CE1-B9BE-63F5E25CA4C2}"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299698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57EBCE-F0E3-4CE1-B9BE-63F5E25CA4C2}" type="datetimeFigureOut">
              <a:rPr lang="en-US" smtClean="0"/>
              <a:t>2/26/2016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2886114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57EBCE-F0E3-4CE1-B9BE-63F5E25CA4C2}" type="datetimeFigureOut">
              <a:rPr lang="en-US" smtClean="0"/>
              <a:t>2/26/2016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279251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7EBCE-F0E3-4CE1-B9BE-63F5E25CA4C2}" type="datetimeFigureOut">
              <a:rPr lang="en-US" smtClean="0"/>
              <a:t>2/26/2016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2101301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7EBCE-F0E3-4CE1-B9BE-63F5E25CA4C2}"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1159175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7EBCE-F0E3-4CE1-B9BE-63F5E25CA4C2}"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361E57-EEC6-46D1-952B-A4D53BCDBEC1}" type="slidenum">
              <a:rPr lang="en-US" smtClean="0"/>
              <a:t>‹#›</a:t>
            </a:fld>
            <a:endParaRPr lang="en-US"/>
          </a:p>
        </p:txBody>
      </p:sp>
    </p:spTree>
    <p:extLst>
      <p:ext uri="{BB962C8B-B14F-4D97-AF65-F5344CB8AC3E}">
        <p14:creationId xmlns:p14="http://schemas.microsoft.com/office/powerpoint/2010/main" val="2782982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7EBCE-F0E3-4CE1-B9BE-63F5E25CA4C2}" type="datetimeFigureOut">
              <a:rPr lang="en-US" smtClean="0"/>
              <a:t>2/26/2016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61E57-EEC6-46D1-952B-A4D53BCDBEC1}" type="slidenum">
              <a:rPr lang="en-US" smtClean="0"/>
              <a:t>‹#›</a:t>
            </a:fld>
            <a:endParaRPr lang="en-US"/>
          </a:p>
        </p:txBody>
      </p:sp>
    </p:spTree>
    <p:extLst>
      <p:ext uri="{BB962C8B-B14F-4D97-AF65-F5344CB8AC3E}">
        <p14:creationId xmlns:p14="http://schemas.microsoft.com/office/powerpoint/2010/main" val="3651401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4.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PPAP Requirements Training</a:t>
            </a:r>
            <a:endParaRPr lang="en-US" dirty="0"/>
          </a:p>
        </p:txBody>
      </p:sp>
      <p:sp>
        <p:nvSpPr>
          <p:cNvPr id="3" name="Subtitle 2"/>
          <p:cNvSpPr>
            <a:spLocks noGrp="1"/>
          </p:cNvSpPr>
          <p:nvPr>
            <p:ph type="subTitle" idx="1"/>
          </p:nvPr>
        </p:nvSpPr>
        <p:spPr>
          <a:xfrm>
            <a:off x="228600" y="6324600"/>
            <a:ext cx="1828800" cy="304800"/>
          </a:xfrm>
        </p:spPr>
        <p:txBody>
          <a:bodyPr/>
          <a:lstStyle/>
          <a:p>
            <a:r>
              <a:rPr lang="en-US" sz="1200" dirty="0" smtClean="0"/>
              <a:t>Rev. A  08/08/14</a:t>
            </a:r>
          </a:p>
          <a:p>
            <a:endParaRPr lang="en-US" dirty="0"/>
          </a:p>
        </p:txBody>
      </p:sp>
    </p:spTree>
    <p:extLst>
      <p:ext uri="{BB962C8B-B14F-4D97-AF65-F5344CB8AC3E}">
        <p14:creationId xmlns:p14="http://schemas.microsoft.com/office/powerpoint/2010/main" val="1358675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DIMENSIONAL RESULTS: SAMPLE</a:t>
            </a:r>
            <a:endParaRPr lang="en-US" sz="2400"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3980" b="6114"/>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306284" y="5343994"/>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7879337" y="1469260"/>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600200"/>
            <a:ext cx="3941527" cy="4810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1713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013" y="938213"/>
            <a:ext cx="7419975" cy="498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DESIGN RECORD / BUBBLE PRINT: SAMPLE</a:t>
            </a:r>
            <a:endParaRPr lang="en-US" sz="2400" b="1" dirty="0"/>
          </a:p>
        </p:txBody>
      </p: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686050" y="725269"/>
            <a:ext cx="4191000" cy="646331"/>
          </a:xfrm>
          <a:prstGeom prst="rect">
            <a:avLst/>
          </a:prstGeom>
          <a:solidFill>
            <a:schemeClr val="bg1"/>
          </a:solidFill>
          <a:ln>
            <a:solidFill>
              <a:schemeClr val="tx1"/>
            </a:solidFill>
          </a:ln>
        </p:spPr>
        <p:txBody>
          <a:bodyPr wrap="square" rtlCol="0">
            <a:spAutoFit/>
          </a:bodyPr>
          <a:lstStyle/>
          <a:p>
            <a:r>
              <a:rPr lang="en-US" dirty="0" smtClean="0">
                <a:solidFill>
                  <a:srgbClr val="FF0000"/>
                </a:solidFill>
              </a:rPr>
              <a:t>Make sure Design Records (Bubble Print)</a:t>
            </a:r>
          </a:p>
          <a:p>
            <a:r>
              <a:rPr lang="en-US" dirty="0" smtClean="0">
                <a:solidFill>
                  <a:srgbClr val="FF0000"/>
                </a:solidFill>
              </a:rPr>
              <a:t>Matches Dimensional Results’ numbering</a:t>
            </a:r>
            <a:endParaRPr lang="en-US" dirty="0">
              <a:solidFill>
                <a:srgbClr val="FF0000"/>
              </a:solidFill>
            </a:endParaRPr>
          </a:p>
        </p:txBody>
      </p:sp>
      <p:sp>
        <p:nvSpPr>
          <p:cNvPr id="15" name="TextBox 14"/>
          <p:cNvSpPr txBox="1"/>
          <p:nvPr/>
        </p:nvSpPr>
        <p:spPr>
          <a:xfrm>
            <a:off x="2438400" y="5688449"/>
            <a:ext cx="4686300" cy="1169551"/>
          </a:xfrm>
          <a:prstGeom prst="rect">
            <a:avLst/>
          </a:prstGeom>
          <a:solidFill>
            <a:schemeClr val="bg1"/>
          </a:solidFill>
          <a:ln>
            <a:solidFill>
              <a:schemeClr val="tx1"/>
            </a:solidFill>
          </a:ln>
        </p:spPr>
        <p:txBody>
          <a:bodyPr wrap="square" rtlCol="0">
            <a:spAutoFit/>
          </a:bodyPr>
          <a:lstStyle/>
          <a:p>
            <a:r>
              <a:rPr lang="en-US" sz="1400" dirty="0" smtClean="0"/>
              <a:t>Include Notes (word for word) in the specification section of “PRINT NOTES”</a:t>
            </a:r>
          </a:p>
          <a:p>
            <a:r>
              <a:rPr lang="en-US" sz="1400" dirty="0" smtClean="0"/>
              <a:t>1. MATERIAL: Aluminum alloy 5052</a:t>
            </a:r>
          </a:p>
          <a:p>
            <a:r>
              <a:rPr lang="en-US" sz="1400" dirty="0" smtClean="0"/>
              <a:t>2. FINISH: GREY POWDER COAT RAL 7403</a:t>
            </a:r>
          </a:p>
          <a:p>
            <a:r>
              <a:rPr lang="en-US" sz="1400" dirty="0" smtClean="0"/>
              <a:t>3. ETC…..</a:t>
            </a:r>
            <a:endParaRPr lang="en-US" sz="1400" dirty="0"/>
          </a:p>
        </p:txBody>
      </p:sp>
      <p:cxnSp>
        <p:nvCxnSpPr>
          <p:cNvPr id="7" name="Straight Arrow Connector 6"/>
          <p:cNvCxnSpPr>
            <a:stCxn id="15" idx="0"/>
          </p:cNvCxnSpPr>
          <p:nvPr/>
        </p:nvCxnSpPr>
        <p:spPr>
          <a:xfrm flipH="1" flipV="1">
            <a:off x="2819400" y="5257800"/>
            <a:ext cx="1962150" cy="43064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1964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689" y="1773007"/>
            <a:ext cx="3805319" cy="4634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28600"/>
            <a:ext cx="8229600" cy="685800"/>
          </a:xfrm>
        </p:spPr>
        <p:txBody>
          <a:bodyPr>
            <a:normAutofit fontScale="90000"/>
          </a:bodyPr>
          <a:lstStyle/>
          <a:p>
            <a:pPr algn="l"/>
            <a:r>
              <a:rPr lang="en-US" sz="2400" b="1" dirty="0" smtClean="0"/>
              <a:t>PRINT NOTES</a:t>
            </a:r>
            <a:br>
              <a:rPr lang="en-US" sz="2400" b="1" dirty="0" smtClean="0"/>
            </a:br>
            <a:r>
              <a:rPr lang="en-US" sz="1300" b="1" dirty="0" smtClean="0"/>
              <a:t>(ATTACH COPY OF RAW MATERIAL CERTIFICATION, SURFACE FINISH, PERFORMANCE TESTS &amp; PART IDENTIFICATION)</a:t>
            </a:r>
            <a:r>
              <a:rPr lang="en-US" sz="800" b="1" dirty="0" smtClean="0"/>
              <a:t/>
            </a:r>
            <a:br>
              <a:rPr lang="en-US" sz="800" b="1" dirty="0" smtClean="0"/>
            </a:br>
            <a:endParaRPr lang="en-US" sz="2400" b="1"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0964" t="27251" r="23016" b="-21137"/>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221574"/>
            <a:ext cx="4620491" cy="3323987"/>
          </a:xfrm>
          <a:prstGeom prst="rect">
            <a:avLst/>
          </a:prstGeom>
        </p:spPr>
        <p:txBody>
          <a:bodyPr wrap="square">
            <a:spAutoFit/>
          </a:bodyPr>
          <a:lstStyle/>
          <a:p>
            <a:pPr marL="342900" indent="-342900">
              <a:buAutoNum type="arabicPeriod"/>
            </a:pPr>
            <a:r>
              <a:rPr lang="en-US" sz="1400" u="sng" dirty="0" smtClean="0"/>
              <a:t>ITEM:</a:t>
            </a:r>
            <a:r>
              <a:rPr lang="en-US" sz="1400" dirty="0" smtClean="0"/>
              <a:t> Numbering needs to match Design Records / “Bubble Print”</a:t>
            </a:r>
          </a:p>
          <a:p>
            <a:pPr marL="342900" indent="-342900">
              <a:buAutoNum type="arabicPeriod"/>
            </a:pPr>
            <a:r>
              <a:rPr lang="en-US" sz="1400" u="sng" dirty="0" smtClean="0"/>
              <a:t>DIMENSIONAL / SPECIFICATION:</a:t>
            </a:r>
            <a:r>
              <a:rPr lang="en-US" sz="1400" dirty="0" smtClean="0"/>
              <a:t> Mark the low &amp; high values in the MIN / MAX respectively</a:t>
            </a:r>
          </a:p>
          <a:p>
            <a:pPr marL="342900" indent="-342900">
              <a:buAutoNum type="arabicPeriod"/>
            </a:pPr>
            <a:r>
              <a:rPr lang="en-US" sz="1400" u="sng" dirty="0" smtClean="0"/>
              <a:t>GAGE TYPE:</a:t>
            </a:r>
            <a:r>
              <a:rPr lang="en-US" sz="1400" dirty="0" smtClean="0"/>
              <a:t> Mark the gage used to measure item</a:t>
            </a:r>
          </a:p>
          <a:p>
            <a:pPr marL="342900" indent="-342900">
              <a:buAutoNum type="arabicPeriod"/>
            </a:pPr>
            <a:r>
              <a:rPr lang="en-US" sz="1400" u="sng" dirty="0" smtClean="0"/>
              <a:t>QTY TESTED</a:t>
            </a:r>
            <a:r>
              <a:rPr lang="en-US" sz="1400" dirty="0" smtClean="0"/>
              <a:t>: Mark how many parts measured</a:t>
            </a:r>
          </a:p>
          <a:p>
            <a:pPr marL="342900" indent="-342900">
              <a:buAutoNum type="arabicPeriod"/>
            </a:pPr>
            <a:r>
              <a:rPr lang="en-US" sz="1400" u="sng" dirty="0" smtClean="0"/>
              <a:t>DATA:</a:t>
            </a:r>
            <a:r>
              <a:rPr lang="en-US" sz="1400" dirty="0" smtClean="0"/>
              <a:t> Mark actual results</a:t>
            </a:r>
            <a:endParaRPr lang="en-US" sz="1400" u="sng" dirty="0" smtClean="0"/>
          </a:p>
          <a:p>
            <a:pPr marL="342900" indent="-342900">
              <a:buAutoNum type="arabicPeriod"/>
            </a:pPr>
            <a:r>
              <a:rPr lang="en-US" sz="1400" u="sng" dirty="0" smtClean="0"/>
              <a:t>OK / NOT OK</a:t>
            </a:r>
            <a:r>
              <a:rPr lang="en-US" sz="1400" dirty="0" smtClean="0"/>
              <a:t>: Check each measurement as good or bad by marking OK / NOT OK appropriately</a:t>
            </a:r>
          </a:p>
          <a:p>
            <a:pPr marL="342900" indent="-342900">
              <a:buAutoNum type="arabicPeriod"/>
            </a:pPr>
            <a:r>
              <a:rPr lang="en-US" sz="1400" u="sng" dirty="0" smtClean="0"/>
              <a:t>SIGNATURE SECTION</a:t>
            </a:r>
            <a:r>
              <a:rPr lang="en-US" sz="1400" dirty="0" smtClean="0"/>
              <a:t>: Fill in Name, Signature, Title and Date for supplier sign off</a:t>
            </a:r>
          </a:p>
          <a:p>
            <a:pPr marL="342900" indent="-342900">
              <a:buAutoNum type="arabicPeriod"/>
            </a:pPr>
            <a:endParaRPr lang="en-US" sz="1400" dirty="0"/>
          </a:p>
          <a:p>
            <a:r>
              <a:rPr lang="en-US" sz="1400" dirty="0" smtClean="0"/>
              <a:t>Note: This sheet to be used to document all Print Note</a:t>
            </a:r>
          </a:p>
          <a:p>
            <a:r>
              <a:rPr lang="en-US" sz="1400" dirty="0" smtClean="0"/>
              <a:t>           requirements via the “bubble print” and reference any</a:t>
            </a:r>
          </a:p>
          <a:p>
            <a:r>
              <a:rPr lang="en-US" sz="1400" dirty="0"/>
              <a:t> </a:t>
            </a:r>
            <a:r>
              <a:rPr lang="en-US" sz="1400" dirty="0" smtClean="0"/>
              <a:t>          applicable Test  report numbers in the PPAP package</a:t>
            </a:r>
          </a:p>
        </p:txBody>
      </p:sp>
      <p:grpSp>
        <p:nvGrpSpPr>
          <p:cNvPr id="10" name="Group 9"/>
          <p:cNvGrpSpPr/>
          <p:nvPr/>
        </p:nvGrpSpPr>
        <p:grpSpPr>
          <a:xfrm>
            <a:off x="5306283" y="5711101"/>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5448691" y="1487257"/>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12192" y="191399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923180" y="191399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2"/>
          </p:cNvCxnSpPr>
          <p:nvPr/>
        </p:nvCxnSpPr>
        <p:spPr>
          <a:xfrm>
            <a:off x="284696" y="2281106"/>
            <a:ext cx="172504" cy="3858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2"/>
          </p:cNvCxnSpPr>
          <p:nvPr/>
        </p:nvCxnSpPr>
        <p:spPr>
          <a:xfrm flipH="1">
            <a:off x="966942" y="2281106"/>
            <a:ext cx="128742" cy="3858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400" y="2819400"/>
            <a:ext cx="4191000" cy="21189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16" idx="2"/>
          </p:cNvCxnSpPr>
          <p:nvPr/>
        </p:nvCxnSpPr>
        <p:spPr>
          <a:xfrm>
            <a:off x="1095684" y="2281106"/>
            <a:ext cx="428316" cy="26914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676400" y="138663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
        <p:nvSpPr>
          <p:cNvPr id="28" name="Rectangle 27"/>
          <p:cNvSpPr/>
          <p:nvPr/>
        </p:nvSpPr>
        <p:spPr>
          <a:xfrm>
            <a:off x="2247900" y="138790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sp>
        <p:nvSpPr>
          <p:cNvPr id="29" name="Rectangle 28"/>
          <p:cNvSpPr/>
          <p:nvPr/>
        </p:nvSpPr>
        <p:spPr>
          <a:xfrm>
            <a:off x="2941644" y="1913998"/>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a:t>
            </a:r>
            <a:endParaRPr lang="en-US" b="1" dirty="0">
              <a:solidFill>
                <a:srgbClr val="FF0000"/>
              </a:solidFill>
            </a:endParaRPr>
          </a:p>
        </p:txBody>
      </p:sp>
      <p:sp>
        <p:nvSpPr>
          <p:cNvPr id="30" name="Rectangle 29"/>
          <p:cNvSpPr/>
          <p:nvPr/>
        </p:nvSpPr>
        <p:spPr>
          <a:xfrm>
            <a:off x="3657600" y="192212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6</a:t>
            </a:r>
            <a:endParaRPr lang="en-US" b="1" dirty="0">
              <a:solidFill>
                <a:srgbClr val="FF0000"/>
              </a:solidFill>
            </a:endParaRPr>
          </a:p>
        </p:txBody>
      </p:sp>
      <p:cxnSp>
        <p:nvCxnSpPr>
          <p:cNvPr id="31" name="Straight Arrow Connector 30"/>
          <p:cNvCxnSpPr/>
          <p:nvPr/>
        </p:nvCxnSpPr>
        <p:spPr>
          <a:xfrm>
            <a:off x="1848904" y="1755010"/>
            <a:ext cx="172504" cy="91199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420404" y="1755010"/>
            <a:ext cx="0" cy="7952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9" idx="2"/>
          </p:cNvCxnSpPr>
          <p:nvPr/>
        </p:nvCxnSpPr>
        <p:spPr>
          <a:xfrm flipH="1">
            <a:off x="2743200" y="2281105"/>
            <a:ext cx="370948" cy="3777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9" idx="2"/>
          </p:cNvCxnSpPr>
          <p:nvPr/>
        </p:nvCxnSpPr>
        <p:spPr>
          <a:xfrm>
            <a:off x="3114148" y="2281105"/>
            <a:ext cx="0" cy="3777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9" idx="2"/>
          </p:cNvCxnSpPr>
          <p:nvPr/>
        </p:nvCxnSpPr>
        <p:spPr>
          <a:xfrm>
            <a:off x="3114148" y="2281105"/>
            <a:ext cx="370948" cy="3777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830104" y="2289230"/>
            <a:ext cx="172504" cy="36964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1268188" y="6410794"/>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7</a:t>
            </a:r>
            <a:endParaRPr lang="en-US" b="1" dirty="0">
              <a:solidFill>
                <a:srgbClr val="FF0000"/>
              </a:solidFill>
            </a:endParaRPr>
          </a:p>
        </p:txBody>
      </p:sp>
      <p:cxnSp>
        <p:nvCxnSpPr>
          <p:cNvPr id="53" name="Straight Arrow Connector 52"/>
          <p:cNvCxnSpPr>
            <a:stCxn id="52" idx="1"/>
          </p:cNvCxnSpPr>
          <p:nvPr/>
        </p:nvCxnSpPr>
        <p:spPr>
          <a:xfrm flipH="1" flipV="1">
            <a:off x="762000" y="6209846"/>
            <a:ext cx="506188" cy="38450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6774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319" y="4580175"/>
            <a:ext cx="3515724" cy="205586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358" y="2667000"/>
            <a:ext cx="4592278" cy="158745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9198" y="4499415"/>
            <a:ext cx="4587876" cy="147101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319" y="794934"/>
            <a:ext cx="3332081" cy="173369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PRINT NOTES: SAMPLE</a:t>
            </a:r>
            <a:endParaRPr lang="en-US" sz="2400" b="1" dirty="0"/>
          </a:p>
        </p:txBody>
      </p:sp>
      <p:sp>
        <p:nvSpPr>
          <p:cNvPr id="4" name="Rectangle 3"/>
          <p:cNvSpPr/>
          <p:nvPr/>
        </p:nvSpPr>
        <p:spPr>
          <a:xfrm>
            <a:off x="4953000" y="770353"/>
            <a:ext cx="3829439" cy="3108543"/>
          </a:xfrm>
          <a:prstGeom prst="rect">
            <a:avLst/>
          </a:prstGeom>
        </p:spPr>
        <p:txBody>
          <a:bodyPr wrap="square">
            <a:spAutoFit/>
          </a:bodyPr>
          <a:lstStyle/>
          <a:p>
            <a:pPr marL="342900" indent="-342900">
              <a:buAutoNum type="arabicPeriod"/>
            </a:pPr>
            <a:r>
              <a:rPr lang="en-US" sz="1400" dirty="0" smtClean="0"/>
              <a:t>Design Record Requirement</a:t>
            </a:r>
          </a:p>
          <a:p>
            <a:pPr marL="342900" indent="-342900">
              <a:buAutoNum type="arabicPeriod"/>
            </a:pPr>
            <a:r>
              <a:rPr lang="en-US" sz="1400" dirty="0" smtClean="0"/>
              <a:t>ASTM Chemical Requirement</a:t>
            </a:r>
          </a:p>
          <a:p>
            <a:pPr marL="342900" indent="-342900">
              <a:buAutoNum type="arabicPeriod"/>
            </a:pPr>
            <a:r>
              <a:rPr lang="en-US" sz="1400" dirty="0" smtClean="0"/>
              <a:t>ASTM Mechanical Requirement</a:t>
            </a:r>
          </a:p>
          <a:p>
            <a:pPr marL="342900" indent="-342900">
              <a:buAutoNum type="arabicPeriod"/>
            </a:pPr>
            <a:r>
              <a:rPr lang="en-US" sz="1400" dirty="0" smtClean="0"/>
              <a:t>PPAP document to outline requirement and actual’s per the print and industry standard (ASTM)</a:t>
            </a:r>
          </a:p>
          <a:p>
            <a:pPr marL="342900" indent="-342900">
              <a:buAutoNum type="arabicPeriod"/>
            </a:pPr>
            <a:endParaRPr lang="en-US" sz="1400" dirty="0"/>
          </a:p>
          <a:p>
            <a:pPr marL="342900" indent="-342900">
              <a:buAutoNum type="arabicPeriod"/>
            </a:pPr>
            <a:endParaRPr lang="en-US" sz="1400" dirty="0" smtClean="0"/>
          </a:p>
          <a:p>
            <a:r>
              <a:rPr lang="en-US" sz="1400" b="1" dirty="0" smtClean="0">
                <a:solidFill>
                  <a:srgbClr val="FF0000"/>
                </a:solidFill>
              </a:rPr>
              <a:t>**NOTE**</a:t>
            </a:r>
          </a:p>
          <a:p>
            <a:r>
              <a:rPr lang="en-US" sz="1400" dirty="0" smtClean="0"/>
              <a:t>If material certification is the same specification on the drawing, the chemistry and mechanical requirements do not need to be on the Print Notes PPAP sheet. Certifications need to be provided &amp; referenced.</a:t>
            </a:r>
          </a:p>
        </p:txBody>
      </p:sp>
      <p:sp>
        <p:nvSpPr>
          <p:cNvPr id="7" name="Rectangle 6"/>
          <p:cNvSpPr/>
          <p:nvPr/>
        </p:nvSpPr>
        <p:spPr>
          <a:xfrm>
            <a:off x="3810000" y="1294675"/>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914400" y="2528631"/>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1"/>
          </p:cNvCxnSpPr>
          <p:nvPr/>
        </p:nvCxnSpPr>
        <p:spPr>
          <a:xfrm flipH="1">
            <a:off x="3124200" y="1478229"/>
            <a:ext cx="685800" cy="4515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86558" y="1752600"/>
            <a:ext cx="3723441"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16" idx="2"/>
          </p:cNvCxnSpPr>
          <p:nvPr/>
        </p:nvCxnSpPr>
        <p:spPr>
          <a:xfrm>
            <a:off x="1086904" y="2895738"/>
            <a:ext cx="428316" cy="26914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2007181" y="431586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
        <p:nvSpPr>
          <p:cNvPr id="28" name="Rectangle 27"/>
          <p:cNvSpPr/>
          <p:nvPr/>
        </p:nvSpPr>
        <p:spPr>
          <a:xfrm>
            <a:off x="5867400" y="6268930"/>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cxnSp>
        <p:nvCxnSpPr>
          <p:cNvPr id="31" name="Straight Arrow Connector 30"/>
          <p:cNvCxnSpPr/>
          <p:nvPr/>
        </p:nvCxnSpPr>
        <p:spPr>
          <a:xfrm flipH="1">
            <a:off x="1447800" y="4684239"/>
            <a:ext cx="731885" cy="61281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8" idx="1"/>
          </p:cNvCxnSpPr>
          <p:nvPr/>
        </p:nvCxnSpPr>
        <p:spPr>
          <a:xfrm flipH="1" flipV="1">
            <a:off x="5638800" y="6006362"/>
            <a:ext cx="228600" cy="44612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447800" y="3094474"/>
            <a:ext cx="467559" cy="944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558" y="5033868"/>
            <a:ext cx="3895946" cy="5263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78183" y="4499414"/>
            <a:ext cx="3822817" cy="15069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209198" y="4800600"/>
            <a:ext cx="1880393" cy="11973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209197" y="5560241"/>
            <a:ext cx="1880393" cy="4101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p:nvPr/>
        </p:nvCxnSpPr>
        <p:spPr>
          <a:xfrm>
            <a:off x="1965527" y="3428290"/>
            <a:ext cx="2189481" cy="1372310"/>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3060267" y="5608106"/>
            <a:ext cx="1148930" cy="157229"/>
          </a:xfrm>
          <a:prstGeom prst="straightConnector1">
            <a:avLst/>
          </a:prstGeom>
          <a:ln w="25400">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8180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696" y="990600"/>
            <a:ext cx="4271841" cy="4953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6096" y="4126288"/>
            <a:ext cx="5012630" cy="16072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PRINT NOTES: SAMPLE CERT PROVIDED</a:t>
            </a:r>
            <a:endParaRPr lang="en-US" sz="2400" b="1" dirty="0"/>
          </a:p>
        </p:txBody>
      </p:sp>
      <p:sp>
        <p:nvSpPr>
          <p:cNvPr id="4" name="Rectangle 3"/>
          <p:cNvSpPr/>
          <p:nvPr/>
        </p:nvSpPr>
        <p:spPr>
          <a:xfrm>
            <a:off x="4953000" y="770353"/>
            <a:ext cx="3829439" cy="1169551"/>
          </a:xfrm>
          <a:prstGeom prst="rect">
            <a:avLst/>
          </a:prstGeom>
        </p:spPr>
        <p:txBody>
          <a:bodyPr wrap="square">
            <a:spAutoFit/>
          </a:bodyPr>
          <a:lstStyle/>
          <a:p>
            <a:pPr marL="342900" indent="-342900">
              <a:buAutoNum type="arabicPeriod"/>
            </a:pPr>
            <a:r>
              <a:rPr lang="en-US" sz="1400" dirty="0" smtClean="0"/>
              <a:t>Use Chemical Weighted % from material cert. and transfer to print notes PPAP page.</a:t>
            </a:r>
          </a:p>
          <a:p>
            <a:pPr marL="342900" indent="-342900">
              <a:buAutoNum type="arabicPeriod"/>
            </a:pPr>
            <a:r>
              <a:rPr lang="en-US" sz="1400" dirty="0" smtClean="0"/>
              <a:t>Mechanical Results to be transferred to print notes PPAP Page.</a:t>
            </a:r>
          </a:p>
          <a:p>
            <a:pPr marL="342900" indent="-342900">
              <a:buAutoNum type="arabicPeriod"/>
            </a:pPr>
            <a:r>
              <a:rPr lang="en-US" sz="1400" dirty="0" smtClean="0"/>
              <a:t>Signature on Cert. approving material</a:t>
            </a:r>
          </a:p>
        </p:txBody>
      </p:sp>
      <p:sp>
        <p:nvSpPr>
          <p:cNvPr id="7" name="Rectangle 6"/>
          <p:cNvSpPr/>
          <p:nvPr/>
        </p:nvSpPr>
        <p:spPr>
          <a:xfrm>
            <a:off x="3693592" y="2027451"/>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3840903" y="309999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2"/>
          </p:cNvCxnSpPr>
          <p:nvPr/>
        </p:nvCxnSpPr>
        <p:spPr>
          <a:xfrm flipH="1">
            <a:off x="3276600" y="2394558"/>
            <a:ext cx="589496" cy="19294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1"/>
          </p:cNvCxnSpPr>
          <p:nvPr/>
        </p:nvCxnSpPr>
        <p:spPr>
          <a:xfrm flipH="1">
            <a:off x="3276600" y="3283547"/>
            <a:ext cx="564303" cy="18355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84696" y="2550253"/>
            <a:ext cx="3753904" cy="4215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p:nvPr/>
        </p:nvCxnSpPr>
        <p:spPr>
          <a:xfrm>
            <a:off x="4038600" y="2550253"/>
            <a:ext cx="2667000" cy="19143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2396263" y="4464646"/>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cxnSp>
        <p:nvCxnSpPr>
          <p:cNvPr id="31" name="Straight Arrow Connector 30"/>
          <p:cNvCxnSpPr>
            <a:stCxn id="27" idx="1"/>
          </p:cNvCxnSpPr>
          <p:nvPr/>
        </p:nvCxnSpPr>
        <p:spPr>
          <a:xfrm flipH="1">
            <a:off x="1676400" y="4648200"/>
            <a:ext cx="719863" cy="21077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423734" y="3545747"/>
            <a:ext cx="3281866" cy="208291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46578" y="3124200"/>
            <a:ext cx="2977156" cy="4215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46578" y="4648200"/>
            <a:ext cx="1402326" cy="4215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705600" y="4332039"/>
            <a:ext cx="685800" cy="16115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705600" y="5372099"/>
            <a:ext cx="685800" cy="5131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975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525" y="1597897"/>
            <a:ext cx="3908250" cy="4133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PRINT NOTES – PAINT  </a:t>
            </a:r>
            <a:r>
              <a:rPr lang="en-US" sz="1800" b="1" dirty="0" smtClean="0"/>
              <a:t>(Includes Paint, Plating &amp; Coating Testing)</a:t>
            </a:r>
            <a:endParaRPr lang="en-US" sz="1800" b="1"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0964" t="27251" r="23016" b="-21137"/>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221574"/>
            <a:ext cx="4620491" cy="2462213"/>
          </a:xfrm>
          <a:prstGeom prst="rect">
            <a:avLst/>
          </a:prstGeom>
        </p:spPr>
        <p:txBody>
          <a:bodyPr wrap="square">
            <a:spAutoFit/>
          </a:bodyPr>
          <a:lstStyle/>
          <a:p>
            <a:pPr marL="342900" indent="-342900">
              <a:buAutoNum type="arabicPeriod"/>
            </a:pPr>
            <a:r>
              <a:rPr lang="en-US" sz="1400" dirty="0" smtClean="0"/>
              <a:t>Document what print standard, Industry Standard, &amp; Process Steps that were used to coat the part</a:t>
            </a:r>
          </a:p>
          <a:p>
            <a:pPr marL="342900" indent="-342900">
              <a:buAutoNum type="arabicPeriod"/>
            </a:pPr>
            <a:r>
              <a:rPr lang="en-US" sz="1400" dirty="0" smtClean="0"/>
              <a:t>Prime Coat Verification: Permeability, Adhesion, Thickness Salt Spray Results, Ambient Cure Time &amp; Oven Cure Time</a:t>
            </a:r>
          </a:p>
          <a:p>
            <a:pPr marL="342900" indent="-342900">
              <a:buAutoNum type="arabicPeriod"/>
            </a:pPr>
            <a:r>
              <a:rPr lang="en-US" sz="1400" dirty="0" smtClean="0"/>
              <a:t>Top Coat Verification: Permeability, Adhesion, Thickness, Salt Spray Results, Ambient Cure Time &amp; Oven Cure Time</a:t>
            </a:r>
          </a:p>
          <a:p>
            <a:pPr marL="342900" indent="-342900">
              <a:buAutoNum type="arabicPeriod"/>
            </a:pPr>
            <a:r>
              <a:rPr lang="en-US" sz="1400" dirty="0" smtClean="0"/>
              <a:t>Document plating / coating process Utilized to manufacture this part</a:t>
            </a:r>
          </a:p>
          <a:p>
            <a:pPr marL="342900" indent="-342900">
              <a:buAutoNum type="arabicPeriod"/>
            </a:pPr>
            <a:r>
              <a:rPr lang="en-US" sz="1400" dirty="0" smtClean="0"/>
              <a:t>Supplier Sign Off</a:t>
            </a:r>
          </a:p>
        </p:txBody>
      </p:sp>
      <p:grpSp>
        <p:nvGrpSpPr>
          <p:cNvPr id="10" name="Group 9"/>
          <p:cNvGrpSpPr/>
          <p:nvPr/>
        </p:nvGrpSpPr>
        <p:grpSpPr>
          <a:xfrm>
            <a:off x="5306283" y="5711101"/>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p:nvSpPr>
        <p:spPr>
          <a:xfrm>
            <a:off x="2161932" y="264939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2161932" y="348112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1"/>
          </p:cNvCxnSpPr>
          <p:nvPr/>
        </p:nvCxnSpPr>
        <p:spPr>
          <a:xfrm flipH="1" flipV="1">
            <a:off x="1672799" y="2649399"/>
            <a:ext cx="489133" cy="18355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1"/>
          </p:cNvCxnSpPr>
          <p:nvPr/>
        </p:nvCxnSpPr>
        <p:spPr>
          <a:xfrm flipH="1" flipV="1">
            <a:off x="1524000" y="3352800"/>
            <a:ext cx="637932" cy="31187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12192" y="2362200"/>
            <a:ext cx="4231208" cy="33692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848904" y="4275428"/>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
        <p:nvSpPr>
          <p:cNvPr id="28" name="Rectangle 27"/>
          <p:cNvSpPr/>
          <p:nvPr/>
        </p:nvSpPr>
        <p:spPr>
          <a:xfrm>
            <a:off x="3466580" y="4776101"/>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sp>
        <p:nvSpPr>
          <p:cNvPr id="30" name="Rectangle 29"/>
          <p:cNvSpPr/>
          <p:nvPr/>
        </p:nvSpPr>
        <p:spPr>
          <a:xfrm>
            <a:off x="2570696" y="5711101"/>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a:t>
            </a:r>
            <a:endParaRPr lang="en-US" b="1" dirty="0">
              <a:solidFill>
                <a:srgbClr val="FF0000"/>
              </a:solidFill>
            </a:endParaRPr>
          </a:p>
        </p:txBody>
      </p:sp>
      <p:cxnSp>
        <p:nvCxnSpPr>
          <p:cNvPr id="31" name="Straight Arrow Connector 30"/>
          <p:cNvCxnSpPr>
            <a:stCxn id="27" idx="1"/>
          </p:cNvCxnSpPr>
          <p:nvPr/>
        </p:nvCxnSpPr>
        <p:spPr>
          <a:xfrm flipH="1" flipV="1">
            <a:off x="1371600" y="4252905"/>
            <a:ext cx="477304" cy="2060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8" idx="1"/>
          </p:cNvCxnSpPr>
          <p:nvPr/>
        </p:nvCxnSpPr>
        <p:spPr>
          <a:xfrm flipH="1" flipV="1">
            <a:off x="2953284" y="4776101"/>
            <a:ext cx="513296" cy="18355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0" idx="1"/>
          </p:cNvCxnSpPr>
          <p:nvPr/>
        </p:nvCxnSpPr>
        <p:spPr>
          <a:xfrm flipH="1" flipV="1">
            <a:off x="2021408" y="5562600"/>
            <a:ext cx="549288" cy="3320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Up Arrow 31"/>
          <p:cNvSpPr/>
          <p:nvPr/>
        </p:nvSpPr>
        <p:spPr>
          <a:xfrm>
            <a:off x="6595437" y="1444057"/>
            <a:ext cx="304800" cy="478066"/>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7305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158" t="76845" r="70327" b="4468"/>
          <a:stretch/>
        </p:blipFill>
        <p:spPr bwMode="auto">
          <a:xfrm>
            <a:off x="267525" y="772535"/>
            <a:ext cx="2919850" cy="133227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525" y="2016973"/>
            <a:ext cx="3908250" cy="4133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PRINT NOTES – PAINT: SAMPLE</a:t>
            </a:r>
            <a:endParaRPr lang="en-US" sz="1800" b="1" dirty="0"/>
          </a:p>
        </p:txBody>
      </p:sp>
      <p:sp>
        <p:nvSpPr>
          <p:cNvPr id="4" name="Rectangle 3"/>
          <p:cNvSpPr/>
          <p:nvPr/>
        </p:nvSpPr>
        <p:spPr>
          <a:xfrm>
            <a:off x="4564380" y="1139642"/>
            <a:ext cx="4620491" cy="3539430"/>
          </a:xfrm>
          <a:prstGeom prst="rect">
            <a:avLst/>
          </a:prstGeom>
        </p:spPr>
        <p:txBody>
          <a:bodyPr wrap="square">
            <a:spAutoFit/>
          </a:bodyPr>
          <a:lstStyle/>
          <a:p>
            <a:pPr marL="342900" indent="-342900">
              <a:buAutoNum type="arabicPeriod"/>
            </a:pPr>
            <a:r>
              <a:rPr lang="en-US" sz="1400" dirty="0" smtClean="0"/>
              <a:t>Print  Note Paint Note Requirement</a:t>
            </a:r>
          </a:p>
          <a:p>
            <a:pPr marL="342900" indent="-342900">
              <a:buAutoNum type="arabicPeriod"/>
            </a:pPr>
            <a:endParaRPr lang="en-US" sz="1400" dirty="0" smtClean="0"/>
          </a:p>
          <a:p>
            <a:pPr marL="342900" indent="-342900">
              <a:buAutoNum type="arabicPeriod"/>
            </a:pPr>
            <a:r>
              <a:rPr lang="en-US" sz="1400" dirty="0" smtClean="0"/>
              <a:t>Document what print standard or Industry Standard the part has been painted to.</a:t>
            </a:r>
          </a:p>
          <a:p>
            <a:pPr marL="342900" indent="-342900">
              <a:buAutoNum type="arabicPeriod"/>
            </a:pPr>
            <a:endParaRPr lang="en-US" sz="1400" dirty="0" smtClean="0"/>
          </a:p>
          <a:p>
            <a:pPr marL="342900" indent="-342900">
              <a:buAutoNum type="arabicPeriod"/>
            </a:pPr>
            <a:r>
              <a:rPr lang="en-US" sz="1400" dirty="0" smtClean="0"/>
              <a:t>Prime Coat Verification</a:t>
            </a:r>
          </a:p>
          <a:p>
            <a:pPr marL="800100" lvl="1" indent="-342900">
              <a:buAutoNum type="arabicPeriod"/>
            </a:pPr>
            <a:r>
              <a:rPr lang="en-US" sz="1400" dirty="0" smtClean="0"/>
              <a:t>Reference standard for each process step</a:t>
            </a:r>
          </a:p>
          <a:p>
            <a:pPr marL="800100" lvl="1" indent="-342900">
              <a:buAutoNum type="arabicPeriod"/>
            </a:pPr>
            <a:r>
              <a:rPr lang="en-US" sz="1400" dirty="0" smtClean="0"/>
              <a:t>Document blast profile</a:t>
            </a:r>
          </a:p>
          <a:p>
            <a:pPr marL="800100" lvl="1" indent="-342900">
              <a:buAutoNum type="arabicPeriod"/>
            </a:pPr>
            <a:r>
              <a:rPr lang="en-US" sz="1400" dirty="0" smtClean="0"/>
              <a:t>Document actual thickness including profile</a:t>
            </a:r>
          </a:p>
          <a:p>
            <a:pPr marL="800100" lvl="1" indent="-342900">
              <a:buAutoNum type="arabicPeriod"/>
            </a:pPr>
            <a:r>
              <a:rPr lang="en-US" sz="1400" dirty="0" smtClean="0"/>
              <a:t>Ensure that the thickness includes blast (1.0mil blast profile + 1.3 mil primer = 2.3 min thickness including blast profile)</a:t>
            </a:r>
          </a:p>
          <a:p>
            <a:pPr marL="800100" lvl="1" indent="-342900">
              <a:buAutoNum type="arabicPeriod"/>
            </a:pPr>
            <a:endParaRPr lang="en-US" sz="1400" dirty="0" smtClean="0"/>
          </a:p>
          <a:p>
            <a:pPr marL="342900" indent="-342900">
              <a:buAutoNum type="arabicPeriod"/>
            </a:pPr>
            <a:r>
              <a:rPr lang="en-US" sz="1400" dirty="0" smtClean="0"/>
              <a:t>Top Coat Verification</a:t>
            </a:r>
          </a:p>
          <a:p>
            <a:pPr marL="342900" indent="-342900">
              <a:buAutoNum type="arabicPeriod"/>
            </a:pPr>
            <a:endParaRPr lang="en-US" sz="1400" dirty="0" smtClean="0"/>
          </a:p>
          <a:p>
            <a:pPr marL="342900" indent="-342900">
              <a:buAutoNum type="arabicPeriod"/>
            </a:pPr>
            <a:r>
              <a:rPr lang="en-US" sz="1400" dirty="0" smtClean="0"/>
              <a:t>Supplier Sign Off</a:t>
            </a:r>
          </a:p>
        </p:txBody>
      </p:sp>
      <p:sp>
        <p:nvSpPr>
          <p:cNvPr id="7" name="Rectangle 6"/>
          <p:cNvSpPr/>
          <p:nvPr/>
        </p:nvSpPr>
        <p:spPr>
          <a:xfrm>
            <a:off x="4056108" y="783914"/>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cxnSp>
        <p:nvCxnSpPr>
          <p:cNvPr id="9" name="Straight Arrow Connector 8"/>
          <p:cNvCxnSpPr>
            <a:stCxn id="7" idx="1"/>
          </p:cNvCxnSpPr>
          <p:nvPr/>
        </p:nvCxnSpPr>
        <p:spPr>
          <a:xfrm flipH="1">
            <a:off x="3487040" y="967468"/>
            <a:ext cx="569068" cy="47120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1"/>
          </p:cNvCxnSpPr>
          <p:nvPr/>
        </p:nvCxnSpPr>
        <p:spPr>
          <a:xfrm flipH="1">
            <a:off x="2181639" y="2781276"/>
            <a:ext cx="637932" cy="34292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12192" y="2781276"/>
            <a:ext cx="4231208" cy="33692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882788" y="361252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
        <p:nvSpPr>
          <p:cNvPr id="28" name="Rectangle 27"/>
          <p:cNvSpPr/>
          <p:nvPr/>
        </p:nvSpPr>
        <p:spPr>
          <a:xfrm>
            <a:off x="1951044" y="453212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sp>
        <p:nvSpPr>
          <p:cNvPr id="30" name="Rectangle 29"/>
          <p:cNvSpPr/>
          <p:nvPr/>
        </p:nvSpPr>
        <p:spPr>
          <a:xfrm>
            <a:off x="2570696" y="6130177"/>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a:t>
            </a:r>
            <a:endParaRPr lang="en-US" b="1" dirty="0">
              <a:solidFill>
                <a:srgbClr val="FF0000"/>
              </a:solidFill>
            </a:endParaRPr>
          </a:p>
        </p:txBody>
      </p:sp>
      <p:cxnSp>
        <p:nvCxnSpPr>
          <p:cNvPr id="31" name="Straight Arrow Connector 30"/>
          <p:cNvCxnSpPr>
            <a:stCxn id="27" idx="1"/>
          </p:cNvCxnSpPr>
          <p:nvPr/>
        </p:nvCxnSpPr>
        <p:spPr>
          <a:xfrm flipH="1">
            <a:off x="1405484" y="3796077"/>
            <a:ext cx="477304" cy="287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8" idx="1"/>
          </p:cNvCxnSpPr>
          <p:nvPr/>
        </p:nvCxnSpPr>
        <p:spPr>
          <a:xfrm flipH="1" flipV="1">
            <a:off x="1437748" y="4532123"/>
            <a:ext cx="513296" cy="18355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0" idx="1"/>
          </p:cNvCxnSpPr>
          <p:nvPr/>
        </p:nvCxnSpPr>
        <p:spPr>
          <a:xfrm flipH="1" flipV="1">
            <a:off x="2021408" y="5981676"/>
            <a:ext cx="549288" cy="3320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819571" y="259772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sp>
        <p:nvSpPr>
          <p:cNvPr id="18" name="Rectangle 17"/>
          <p:cNvSpPr/>
          <p:nvPr/>
        </p:nvSpPr>
        <p:spPr>
          <a:xfrm>
            <a:off x="75103" y="1178698"/>
            <a:ext cx="3411937" cy="1613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5103" y="1481989"/>
            <a:ext cx="3411937" cy="27061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7666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7163" y="2881002"/>
            <a:ext cx="2203437" cy="241732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PRINT NOTES – PAINT: Plating Sample</a:t>
            </a:r>
            <a:endParaRPr lang="en-US" sz="1800" b="1" dirty="0"/>
          </a:p>
        </p:txBody>
      </p:sp>
      <p:sp>
        <p:nvSpPr>
          <p:cNvPr id="4" name="Rectangle 3"/>
          <p:cNvSpPr/>
          <p:nvPr/>
        </p:nvSpPr>
        <p:spPr>
          <a:xfrm>
            <a:off x="4724400" y="866746"/>
            <a:ext cx="4620491" cy="1384995"/>
          </a:xfrm>
          <a:prstGeom prst="rect">
            <a:avLst/>
          </a:prstGeom>
        </p:spPr>
        <p:txBody>
          <a:bodyPr wrap="square">
            <a:spAutoFit/>
          </a:bodyPr>
          <a:lstStyle/>
          <a:p>
            <a:pPr marL="342900" indent="-342900">
              <a:buAutoNum type="arabicPeriod"/>
            </a:pPr>
            <a:r>
              <a:rPr lang="en-US" sz="1400" dirty="0" smtClean="0"/>
              <a:t>Print  Note: Plating Requirement</a:t>
            </a:r>
          </a:p>
          <a:p>
            <a:pPr marL="342900" indent="-342900">
              <a:buAutoNum type="arabicPeriod"/>
            </a:pPr>
            <a:r>
              <a:rPr lang="en-US" sz="1400" dirty="0" smtClean="0"/>
              <a:t>Technical drawing requirement</a:t>
            </a:r>
          </a:p>
          <a:p>
            <a:pPr marL="342900" indent="-342900">
              <a:buAutoNum type="arabicPeriod"/>
            </a:pPr>
            <a:r>
              <a:rPr lang="en-US" sz="1400" dirty="0" smtClean="0"/>
              <a:t>Document process required &amp; document standard process executed to plate part</a:t>
            </a:r>
          </a:p>
          <a:p>
            <a:pPr marL="342900" indent="-342900">
              <a:buAutoNum type="arabicPeriod"/>
            </a:pPr>
            <a:r>
              <a:rPr lang="en-US" sz="1400" dirty="0" smtClean="0"/>
              <a:t>Provide Material certification</a:t>
            </a:r>
          </a:p>
          <a:p>
            <a:pPr marL="342900" indent="-342900">
              <a:buAutoNum type="arabicPeriod"/>
            </a:pPr>
            <a:r>
              <a:rPr lang="en-US" sz="1400" dirty="0" smtClean="0"/>
              <a:t>Supplier Sign off</a:t>
            </a:r>
          </a:p>
        </p:txBody>
      </p: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8335956" y="535917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grpSp>
        <p:nvGrpSpPr>
          <p:cNvPr id="12" name="Group 11"/>
          <p:cNvGrpSpPr/>
          <p:nvPr/>
        </p:nvGrpSpPr>
        <p:grpSpPr>
          <a:xfrm>
            <a:off x="124352" y="3282841"/>
            <a:ext cx="5885517" cy="2865671"/>
            <a:chOff x="13138" y="3796076"/>
            <a:chExt cx="5885517" cy="2865671"/>
          </a:xfrm>
        </p:grpSpPr>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55915"/>
            <a:stretch/>
          </p:blipFill>
          <p:spPr bwMode="auto">
            <a:xfrm>
              <a:off x="115937" y="3796076"/>
              <a:ext cx="5752275" cy="26821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Rectangle 2"/>
            <p:cNvSpPr/>
            <p:nvPr/>
          </p:nvSpPr>
          <p:spPr>
            <a:xfrm>
              <a:off x="13138" y="4899230"/>
              <a:ext cx="5885517" cy="62565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531997" y="453212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
          <p:nvSpPr>
            <p:cNvPr id="28" name="Rectangle 27"/>
            <p:cNvSpPr/>
            <p:nvPr/>
          </p:nvSpPr>
          <p:spPr>
            <a:xfrm>
              <a:off x="2992074" y="6294640"/>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a:t>
              </a:r>
              <a:endParaRPr lang="en-US" b="1" dirty="0">
                <a:solidFill>
                  <a:srgbClr val="FF0000"/>
                </a:solidFill>
              </a:endParaRPr>
            </a:p>
          </p:txBody>
        </p:sp>
        <p:cxnSp>
          <p:nvCxnSpPr>
            <p:cNvPr id="31" name="Straight Arrow Connector 30"/>
            <p:cNvCxnSpPr>
              <a:stCxn id="27" idx="1"/>
            </p:cNvCxnSpPr>
            <p:nvPr/>
          </p:nvCxnSpPr>
          <p:spPr>
            <a:xfrm flipH="1">
              <a:off x="2054693" y="4715677"/>
              <a:ext cx="477304" cy="287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8" idx="1"/>
            </p:cNvCxnSpPr>
            <p:nvPr/>
          </p:nvCxnSpPr>
          <p:spPr>
            <a:xfrm flipH="1" flipV="1">
              <a:off x="2478778" y="6294640"/>
              <a:ext cx="513296" cy="18355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49" name="Straight Arrow Connector 48"/>
          <p:cNvCxnSpPr>
            <a:stCxn id="30" idx="1"/>
          </p:cNvCxnSpPr>
          <p:nvPr/>
        </p:nvCxnSpPr>
        <p:spPr>
          <a:xfrm flipH="1" flipV="1">
            <a:off x="7786668" y="5210671"/>
            <a:ext cx="549288" cy="3320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478315" y="1490584"/>
            <a:ext cx="4093183" cy="1390418"/>
            <a:chOff x="421811" y="861323"/>
            <a:chExt cx="4093183" cy="1390418"/>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811" y="1044877"/>
              <a:ext cx="3688548" cy="936323"/>
            </a:xfrm>
            <a:prstGeom prst="rect">
              <a:avLst/>
            </a:prstGeom>
          </p:spPr>
        </p:pic>
        <p:sp>
          <p:nvSpPr>
            <p:cNvPr id="7" name="Rectangle 6"/>
            <p:cNvSpPr/>
            <p:nvPr/>
          </p:nvSpPr>
          <p:spPr>
            <a:xfrm>
              <a:off x="4130265" y="86132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cxnSp>
          <p:nvCxnSpPr>
            <p:cNvPr id="9" name="Straight Arrow Connector 8"/>
            <p:cNvCxnSpPr>
              <a:stCxn id="7" idx="1"/>
            </p:cNvCxnSpPr>
            <p:nvPr/>
          </p:nvCxnSpPr>
          <p:spPr>
            <a:xfrm flipH="1">
              <a:off x="3657600" y="1044877"/>
              <a:ext cx="472665" cy="25052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1"/>
            </p:cNvCxnSpPr>
            <p:nvPr/>
          </p:nvCxnSpPr>
          <p:spPr>
            <a:xfrm flipH="1" flipV="1">
              <a:off x="3657600" y="1752600"/>
              <a:ext cx="512386" cy="31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169986" y="1884634"/>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sp>
          <p:nvSpPr>
            <p:cNvPr id="20" name="Rectangle 19"/>
            <p:cNvSpPr/>
            <p:nvPr/>
          </p:nvSpPr>
          <p:spPr>
            <a:xfrm>
              <a:off x="421811" y="1164622"/>
              <a:ext cx="3363974" cy="7403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08383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579" y="1784366"/>
            <a:ext cx="3778196" cy="4234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Welding Specification</a:t>
            </a:r>
            <a:endParaRPr lang="en-US" sz="2400" b="1"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0964" t="27251" r="23016" b="-21137"/>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221574"/>
            <a:ext cx="4620491" cy="2031325"/>
          </a:xfrm>
          <a:prstGeom prst="rect">
            <a:avLst/>
          </a:prstGeom>
        </p:spPr>
        <p:txBody>
          <a:bodyPr wrap="square">
            <a:spAutoFit/>
          </a:bodyPr>
          <a:lstStyle/>
          <a:p>
            <a:pPr marL="342900" indent="-342900">
              <a:buAutoNum type="arabicPeriod"/>
            </a:pPr>
            <a:r>
              <a:rPr lang="en-US" sz="1400" dirty="0" smtClean="0"/>
              <a:t>Document the Welding Symbol / Weld Description from “bubble print”</a:t>
            </a:r>
          </a:p>
          <a:p>
            <a:pPr marL="342900" indent="-342900">
              <a:buAutoNum type="arabicPeriod"/>
            </a:pPr>
            <a:r>
              <a:rPr lang="en-US" sz="1400" dirty="0" smtClean="0"/>
              <a:t>Document WPS / PQR (if not prequalified)</a:t>
            </a:r>
          </a:p>
          <a:p>
            <a:pPr marL="342900" indent="-342900">
              <a:buAutoNum type="arabicPeriod"/>
            </a:pPr>
            <a:r>
              <a:rPr lang="en-US" sz="1400" dirty="0" smtClean="0"/>
              <a:t>Document visual verification of weld size, Weld length, Weld Quality</a:t>
            </a:r>
          </a:p>
          <a:p>
            <a:pPr marL="342900" indent="-342900">
              <a:buAutoNum type="arabicPeriod"/>
            </a:pPr>
            <a:r>
              <a:rPr lang="en-US" sz="1400" dirty="0" smtClean="0"/>
              <a:t>Supplier Sign Off</a:t>
            </a:r>
          </a:p>
          <a:p>
            <a:pPr marL="342900" indent="-342900">
              <a:buAutoNum type="arabicPeriod"/>
            </a:pPr>
            <a:endParaRPr lang="en-US" sz="1400" dirty="0"/>
          </a:p>
          <a:p>
            <a:r>
              <a:rPr lang="en-US" sz="1400" dirty="0" smtClean="0"/>
              <a:t>Note: WPS’s and PQR’s may be requested and must be provided upon request</a:t>
            </a:r>
          </a:p>
        </p:txBody>
      </p:sp>
      <p:grpSp>
        <p:nvGrpSpPr>
          <p:cNvPr id="10" name="Group 9"/>
          <p:cNvGrpSpPr/>
          <p:nvPr/>
        </p:nvGrpSpPr>
        <p:grpSpPr>
          <a:xfrm>
            <a:off x="5306283" y="5711101"/>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p:nvSpPr>
        <p:spPr>
          <a:xfrm>
            <a:off x="738810" y="1970686"/>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1941669" y="1854467"/>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p:nvPr/>
        </p:nvCxnSpPr>
        <p:spPr>
          <a:xfrm>
            <a:off x="911316" y="2383064"/>
            <a:ext cx="435799" cy="28393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2"/>
          </p:cNvCxnSpPr>
          <p:nvPr/>
        </p:nvCxnSpPr>
        <p:spPr>
          <a:xfrm>
            <a:off x="2114173" y="2221574"/>
            <a:ext cx="0" cy="3487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400" y="2819400"/>
            <a:ext cx="4191000" cy="21189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16" idx="2"/>
          </p:cNvCxnSpPr>
          <p:nvPr/>
        </p:nvCxnSpPr>
        <p:spPr>
          <a:xfrm>
            <a:off x="2114173" y="2221574"/>
            <a:ext cx="327244" cy="3710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372904" y="2133942"/>
            <a:ext cx="0" cy="49824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7" idx="2"/>
          </p:cNvCxnSpPr>
          <p:nvPr/>
        </p:nvCxnSpPr>
        <p:spPr>
          <a:xfrm>
            <a:off x="3382956" y="2162248"/>
            <a:ext cx="284696" cy="49824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63888" y="2383064"/>
            <a:ext cx="247428" cy="18721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3048000" y="2162249"/>
            <a:ext cx="324904" cy="4982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1347115" y="6150504"/>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cxnSp>
        <p:nvCxnSpPr>
          <p:cNvPr id="53" name="Straight Arrow Connector 52"/>
          <p:cNvCxnSpPr>
            <a:stCxn id="52" idx="1"/>
          </p:cNvCxnSpPr>
          <p:nvPr/>
        </p:nvCxnSpPr>
        <p:spPr>
          <a:xfrm flipH="1" flipV="1">
            <a:off x="840927" y="5949556"/>
            <a:ext cx="506188" cy="38450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Up Arrow 31"/>
          <p:cNvSpPr/>
          <p:nvPr/>
        </p:nvSpPr>
        <p:spPr>
          <a:xfrm>
            <a:off x="7884591" y="1468299"/>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210452" y="1795141"/>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Tree>
    <p:extLst>
      <p:ext uri="{BB962C8B-B14F-4D97-AF65-F5344CB8AC3E}">
        <p14:creationId xmlns:p14="http://schemas.microsoft.com/office/powerpoint/2010/main" val="2290583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50" y="5148851"/>
            <a:ext cx="3983826" cy="2708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181" y="1838164"/>
            <a:ext cx="3716594" cy="310022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Example: Welding Specification</a:t>
            </a:r>
            <a:endParaRPr lang="en-US" sz="2400" b="1" dirty="0"/>
          </a:p>
        </p:txBody>
      </p:sp>
      <p:sp>
        <p:nvSpPr>
          <p:cNvPr id="4" name="Rectangle 3"/>
          <p:cNvSpPr/>
          <p:nvPr/>
        </p:nvSpPr>
        <p:spPr>
          <a:xfrm>
            <a:off x="4533900" y="1092757"/>
            <a:ext cx="4620491" cy="2246769"/>
          </a:xfrm>
          <a:prstGeom prst="rect">
            <a:avLst/>
          </a:prstGeom>
        </p:spPr>
        <p:txBody>
          <a:bodyPr wrap="square">
            <a:spAutoFit/>
          </a:bodyPr>
          <a:lstStyle/>
          <a:p>
            <a:pPr marL="342900" indent="-342900">
              <a:buAutoNum type="arabicPeriod"/>
            </a:pPr>
            <a:r>
              <a:rPr lang="en-US" sz="1400" dirty="0" smtClean="0"/>
              <a:t>Document the Welding Symbol / Weld Description from “bubble print”</a:t>
            </a:r>
          </a:p>
          <a:p>
            <a:pPr marL="342900" indent="-342900">
              <a:buAutoNum type="arabicPeriod"/>
            </a:pPr>
            <a:r>
              <a:rPr lang="en-US" sz="1400" dirty="0" smtClean="0"/>
              <a:t>Document the Welding Specification / Weld Symbol from “bubble print”</a:t>
            </a:r>
          </a:p>
          <a:p>
            <a:pPr marL="342900" indent="-342900">
              <a:buAutoNum type="arabicPeriod"/>
            </a:pPr>
            <a:r>
              <a:rPr lang="en-US" sz="1400" dirty="0" smtClean="0"/>
              <a:t>Document WPS / PQR (if not prequalified)</a:t>
            </a:r>
          </a:p>
          <a:p>
            <a:pPr marL="342900" indent="-342900">
              <a:buAutoNum type="arabicPeriod"/>
            </a:pPr>
            <a:r>
              <a:rPr lang="en-US" sz="1400" dirty="0" smtClean="0"/>
              <a:t>Document visual verification of weld size, weld length, weld quality</a:t>
            </a:r>
          </a:p>
          <a:p>
            <a:pPr marL="342900" indent="-342900">
              <a:buAutoNum type="arabicPeriod"/>
            </a:pPr>
            <a:r>
              <a:rPr lang="en-US" sz="1400" dirty="0" smtClean="0"/>
              <a:t>Supplier sign off</a:t>
            </a:r>
          </a:p>
          <a:p>
            <a:pPr marL="342900" indent="-342900">
              <a:buAutoNum type="arabicPeriod"/>
            </a:pPr>
            <a:endParaRPr lang="en-US" sz="1400" dirty="0"/>
          </a:p>
          <a:p>
            <a:r>
              <a:rPr lang="en-US" sz="1400" dirty="0" smtClean="0"/>
              <a:t>Note: WPS’s and PQR’s must be provided upon request</a:t>
            </a:r>
          </a:p>
        </p:txBody>
      </p:sp>
      <p:sp>
        <p:nvSpPr>
          <p:cNvPr id="7" name="Rectangle 6"/>
          <p:cNvSpPr/>
          <p:nvPr/>
        </p:nvSpPr>
        <p:spPr>
          <a:xfrm>
            <a:off x="738810" y="215143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sp>
        <p:nvSpPr>
          <p:cNvPr id="16" name="Rectangle 15"/>
          <p:cNvSpPr/>
          <p:nvPr/>
        </p:nvSpPr>
        <p:spPr>
          <a:xfrm>
            <a:off x="1972470" y="213394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cxnSp>
        <p:nvCxnSpPr>
          <p:cNvPr id="9" name="Straight Arrow Connector 8"/>
          <p:cNvCxnSpPr/>
          <p:nvPr/>
        </p:nvCxnSpPr>
        <p:spPr>
          <a:xfrm>
            <a:off x="911316" y="2570278"/>
            <a:ext cx="435799" cy="24912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2"/>
          </p:cNvCxnSpPr>
          <p:nvPr/>
        </p:nvCxnSpPr>
        <p:spPr>
          <a:xfrm>
            <a:off x="2144974" y="2501049"/>
            <a:ext cx="0" cy="3487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400" y="2819400"/>
            <a:ext cx="4191000" cy="21189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16" idx="2"/>
          </p:cNvCxnSpPr>
          <p:nvPr/>
        </p:nvCxnSpPr>
        <p:spPr>
          <a:xfrm>
            <a:off x="2144974" y="2501049"/>
            <a:ext cx="327244" cy="3710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372904" y="2468581"/>
            <a:ext cx="0" cy="49824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7" idx="2"/>
          </p:cNvCxnSpPr>
          <p:nvPr/>
        </p:nvCxnSpPr>
        <p:spPr>
          <a:xfrm>
            <a:off x="3382956" y="2496887"/>
            <a:ext cx="284696" cy="49824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840927" y="2592578"/>
            <a:ext cx="70389" cy="22682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3048000" y="2496888"/>
            <a:ext cx="324904" cy="4982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2075396" y="5561094"/>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a:t>
            </a:r>
            <a:endParaRPr lang="en-US" b="1" dirty="0">
              <a:solidFill>
                <a:srgbClr val="FF0000"/>
              </a:solidFill>
            </a:endParaRPr>
          </a:p>
        </p:txBody>
      </p:sp>
      <p:cxnSp>
        <p:nvCxnSpPr>
          <p:cNvPr id="53" name="Straight Arrow Connector 52"/>
          <p:cNvCxnSpPr>
            <a:stCxn id="52" idx="1"/>
          </p:cNvCxnSpPr>
          <p:nvPr/>
        </p:nvCxnSpPr>
        <p:spPr>
          <a:xfrm flipH="1" flipV="1">
            <a:off x="1569208" y="5360146"/>
            <a:ext cx="506188" cy="38450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3210452" y="2129780"/>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5123" y="4035450"/>
            <a:ext cx="3252788" cy="18715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6" name="Rectangle 25"/>
          <p:cNvSpPr/>
          <p:nvPr/>
        </p:nvSpPr>
        <p:spPr>
          <a:xfrm>
            <a:off x="8438096" y="499303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cxnSp>
        <p:nvCxnSpPr>
          <p:cNvPr id="28" name="Straight Arrow Connector 27"/>
          <p:cNvCxnSpPr/>
          <p:nvPr/>
        </p:nvCxnSpPr>
        <p:spPr>
          <a:xfrm flipH="1" flipV="1">
            <a:off x="7931908" y="4792090"/>
            <a:ext cx="506188" cy="38450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066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PPAP?</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Production Part Approval Process (PPAP)</a:t>
            </a:r>
          </a:p>
          <a:p>
            <a:pPr marL="0" indent="0">
              <a:buNone/>
            </a:pPr>
            <a:endParaRPr lang="en-US" sz="2400" dirty="0"/>
          </a:p>
          <a:p>
            <a:pPr marL="0" indent="0">
              <a:buNone/>
            </a:pPr>
            <a:r>
              <a:rPr lang="en-US" sz="2400" dirty="0" smtClean="0"/>
              <a:t>The purpose of PPAP is to determine if all customer engineering design record and specification requirements are properly understood by the Suppliers and the manufacturing process has the capability to produce product consistently meeting these requirements during an actual production run at the quoted production rates</a:t>
            </a:r>
            <a:endParaRPr lang="en-US" sz="2400" dirty="0"/>
          </a:p>
        </p:txBody>
      </p:sp>
    </p:spTree>
    <p:extLst>
      <p:ext uri="{BB962C8B-B14F-4D97-AF65-F5344CB8AC3E}">
        <p14:creationId xmlns:p14="http://schemas.microsoft.com/office/powerpoint/2010/main" val="40512779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PPAP Workbook – Level 3 Requirements</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51" t="-4832" r="24955" b="4832"/>
          <a:stretch/>
        </p:blipFill>
        <p:spPr bwMode="auto">
          <a:xfrm>
            <a:off x="0" y="1075948"/>
            <a:ext cx="8875986" cy="39235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41479"/>
          <a:stretch/>
        </p:blipFill>
        <p:spPr bwMode="auto">
          <a:xfrm>
            <a:off x="152400" y="24384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152400" y="3429000"/>
            <a:ext cx="8839200" cy="3416320"/>
          </a:xfrm>
          <a:prstGeom prst="rect">
            <a:avLst/>
          </a:prstGeom>
        </p:spPr>
        <p:txBody>
          <a:bodyPr wrap="square">
            <a:spAutoFit/>
          </a:bodyPr>
          <a:lstStyle/>
          <a:p>
            <a:r>
              <a:rPr lang="en-US" sz="800" b="1" dirty="0">
                <a:latin typeface="Arial" panose="020B0604020202020204" pitchFamily="34" charset="0"/>
                <a:cs typeface="Arial" panose="020B0604020202020204" pitchFamily="34" charset="0"/>
              </a:rPr>
              <a:t>Same Requirements as Level 2 with the following additional requirements:</a:t>
            </a:r>
          </a:p>
          <a:p>
            <a:endParaRPr lang="en-US" sz="800" b="1" dirty="0" smtClean="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DFMEA</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Design </a:t>
            </a:r>
            <a:r>
              <a:rPr lang="en-US" sz="800" dirty="0">
                <a:latin typeface="Arial" panose="020B0604020202020204" pitchFamily="34" charset="0"/>
                <a:cs typeface="Arial" panose="020B0604020202020204" pitchFamily="34" charset="0"/>
              </a:rPr>
              <a:t>Failure Mode Effects Analysis is required if the Supplier is design responsibly</a:t>
            </a:r>
          </a:p>
          <a:p>
            <a:endParaRPr lang="en-US" sz="800" b="1" dirty="0" smtClean="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FLOW DIAGRAM</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Process </a:t>
            </a:r>
            <a:r>
              <a:rPr lang="en-US" sz="800" dirty="0">
                <a:latin typeface="Arial" panose="020B0604020202020204" pitchFamily="34" charset="0"/>
                <a:cs typeface="Arial" panose="020B0604020202020204" pitchFamily="34" charset="0"/>
              </a:rPr>
              <a:t>Flow diagram is required to outline and standardize the production process that is being approved. This should outline the entire process that is being used to manufacture the</a:t>
            </a:r>
          </a:p>
          <a:p>
            <a:r>
              <a:rPr lang="en-US" sz="800" dirty="0">
                <a:latin typeface="Arial" panose="020B0604020202020204" pitchFamily="34" charset="0"/>
                <a:cs typeface="Arial" panose="020B0604020202020204" pitchFamily="34" charset="0"/>
              </a:rPr>
              <a:t>component &amp; assembly.</a:t>
            </a:r>
          </a:p>
          <a:p>
            <a:endParaRPr lang="en-US" sz="800" b="1" dirty="0" smtClean="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PFMEA</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Process </a:t>
            </a:r>
            <a:r>
              <a:rPr lang="en-US" sz="800" dirty="0">
                <a:latin typeface="Arial" panose="020B0604020202020204" pitchFamily="34" charset="0"/>
                <a:cs typeface="Arial" panose="020B0604020202020204" pitchFamily="34" charset="0"/>
              </a:rPr>
              <a:t>failure Mode Effects Analysis is required to be conducted to understand all the potential failure modes and mitigate know failure modes.</a:t>
            </a:r>
          </a:p>
          <a:p>
            <a:r>
              <a:rPr lang="en-US" sz="800" dirty="0" smtClean="0">
                <a:latin typeface="Arial" panose="020B0604020202020204" pitchFamily="34" charset="0"/>
                <a:cs typeface="Arial" panose="020B0604020202020204" pitchFamily="34" charset="0"/>
              </a:rPr>
              <a:t>CONTROL PLAN</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The </a:t>
            </a:r>
            <a:r>
              <a:rPr lang="en-US" sz="800" dirty="0">
                <a:latin typeface="Arial" panose="020B0604020202020204" pitchFamily="34" charset="0"/>
                <a:cs typeface="Arial" panose="020B0604020202020204" pitchFamily="34" charset="0"/>
              </a:rPr>
              <a:t>control plan is to be used to document and be used on the shop floor to monitor and control the standardized manufacturing process being </a:t>
            </a:r>
            <a:r>
              <a:rPr lang="en-US" sz="800" dirty="0" smtClean="0">
                <a:latin typeface="Arial" panose="020B0604020202020204" pitchFamily="34" charset="0"/>
                <a:cs typeface="Arial" panose="020B0604020202020204" pitchFamily="34" charset="0"/>
              </a:rPr>
              <a:t>approved.</a:t>
            </a:r>
          </a:p>
          <a:p>
            <a:endParaRPr lang="en-US" sz="800" b="1" dirty="0" smtClean="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MASTER SAMPLE:</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This </a:t>
            </a:r>
            <a:r>
              <a:rPr lang="en-US" sz="800" dirty="0">
                <a:latin typeface="Arial" panose="020B0604020202020204" pitchFamily="34" charset="0"/>
                <a:cs typeface="Arial" panose="020B0604020202020204" pitchFamily="34" charset="0"/>
              </a:rPr>
              <a:t>is used to document visually how the parts are being marked and pictures of the PPAP parts.</a:t>
            </a:r>
          </a:p>
          <a:p>
            <a:endParaRPr lang="en-US" sz="800" b="1" dirty="0" smtClean="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TOOLING</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This </a:t>
            </a:r>
            <a:r>
              <a:rPr lang="en-US" sz="800" dirty="0">
                <a:latin typeface="Arial" panose="020B0604020202020204" pitchFamily="34" charset="0"/>
                <a:cs typeface="Arial" panose="020B0604020202020204" pitchFamily="34" charset="0"/>
              </a:rPr>
              <a:t>sheet is used to visually document any </a:t>
            </a:r>
            <a:r>
              <a:rPr lang="en-US" sz="800" dirty="0" smtClean="0">
                <a:latin typeface="Arial" panose="020B0604020202020204" pitchFamily="34" charset="0"/>
                <a:cs typeface="Arial" panose="020B0604020202020204" pitchFamily="34" charset="0"/>
              </a:rPr>
              <a:t>HED owned </a:t>
            </a:r>
            <a:r>
              <a:rPr lang="en-US" sz="800" dirty="0">
                <a:latin typeface="Arial" panose="020B0604020202020204" pitchFamily="34" charset="0"/>
                <a:cs typeface="Arial" panose="020B0604020202020204" pitchFamily="34" charset="0"/>
              </a:rPr>
              <a:t>tooling.</a:t>
            </a:r>
          </a:p>
          <a:p>
            <a:endParaRPr lang="en-US" sz="800" b="1" dirty="0" smtClean="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CAPABILITY STUDY</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This </a:t>
            </a:r>
            <a:r>
              <a:rPr lang="en-US" sz="800" dirty="0">
                <a:latin typeface="Arial" panose="020B0604020202020204" pitchFamily="34" charset="0"/>
                <a:cs typeface="Arial" panose="020B0604020202020204" pitchFamily="34" charset="0"/>
              </a:rPr>
              <a:t>sheet is to be used to show evidence the production process is capable to meet the design intent. This is required when </a:t>
            </a:r>
            <a:endParaRPr lang="en-US" sz="800" dirty="0" smtClean="0">
              <a:latin typeface="Arial" panose="020B0604020202020204" pitchFamily="34" charset="0"/>
              <a:cs typeface="Arial" panose="020B0604020202020204" pitchFamily="34" charset="0"/>
            </a:endParaRPr>
          </a:p>
          <a:p>
            <a:r>
              <a:rPr lang="en-US" sz="800" dirty="0">
                <a:latin typeface="Arial" panose="020B0604020202020204" pitchFamily="34" charset="0"/>
                <a:cs typeface="Arial" panose="020B0604020202020204" pitchFamily="34" charset="0"/>
              </a:rPr>
              <a:t> </a:t>
            </a:r>
            <a:r>
              <a:rPr lang="en-US" sz="800" dirty="0" smtClean="0">
                <a:latin typeface="Arial" panose="020B0604020202020204" pitchFamily="34" charset="0"/>
                <a:cs typeface="Arial" panose="020B0604020202020204" pitchFamily="34" charset="0"/>
              </a:rPr>
              <a:t>      Critical </a:t>
            </a:r>
            <a:r>
              <a:rPr lang="en-US" sz="800" dirty="0">
                <a:latin typeface="Arial" panose="020B0604020202020204" pitchFamily="34" charset="0"/>
                <a:cs typeface="Arial" panose="020B0604020202020204" pitchFamily="34" charset="0"/>
              </a:rPr>
              <a:t>Characteristics are identified on the print or </a:t>
            </a:r>
            <a:r>
              <a:rPr lang="en-US" sz="800" dirty="0" smtClean="0">
                <a:latin typeface="Arial" panose="020B0604020202020204" pitchFamily="34" charset="0"/>
                <a:cs typeface="Arial" panose="020B0604020202020204" pitchFamily="34" charset="0"/>
              </a:rPr>
              <a:t>other wise </a:t>
            </a:r>
            <a:r>
              <a:rPr lang="en-US" sz="800" dirty="0">
                <a:latin typeface="Arial" panose="020B0604020202020204" pitchFamily="34" charset="0"/>
                <a:cs typeface="Arial" panose="020B0604020202020204" pitchFamily="34" charset="0"/>
              </a:rPr>
              <a:t>specified by </a:t>
            </a:r>
            <a:r>
              <a:rPr lang="en-US" sz="800" dirty="0" smtClean="0">
                <a:latin typeface="Arial" panose="020B0604020202020204" pitchFamily="34" charset="0"/>
                <a:cs typeface="Arial" panose="020B0604020202020204" pitchFamily="34" charset="0"/>
              </a:rPr>
              <a:t>HED</a:t>
            </a:r>
          </a:p>
          <a:p>
            <a:endParaRPr lang="en-US" sz="800" dirty="0">
              <a:latin typeface="Arial" panose="020B0604020202020204" pitchFamily="34" charset="0"/>
              <a:cs typeface="Arial" panose="020B0604020202020204" pitchFamily="34" charset="0"/>
            </a:endParaRPr>
          </a:p>
          <a:p>
            <a:r>
              <a:rPr lang="en-US" sz="800" b="1" dirty="0" smtClean="0">
                <a:latin typeface="Arial" panose="020B0604020202020204" pitchFamily="34" charset="0"/>
                <a:cs typeface="Arial" panose="020B0604020202020204" pitchFamily="34" charset="0"/>
              </a:rPr>
              <a:t>GAGE R&amp;R</a:t>
            </a: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This </a:t>
            </a:r>
            <a:r>
              <a:rPr lang="en-US" sz="800" dirty="0">
                <a:latin typeface="Arial" panose="020B0604020202020204" pitchFamily="34" charset="0"/>
                <a:cs typeface="Arial" panose="020B0604020202020204" pitchFamily="34" charset="0"/>
              </a:rPr>
              <a:t>sheet is to be used to show evidence that the measuring method used for the capability studies is repeatable and reproducible.</a:t>
            </a:r>
          </a:p>
        </p:txBody>
      </p:sp>
      <p:sp>
        <p:nvSpPr>
          <p:cNvPr id="8" name="Up Arrow 7"/>
          <p:cNvSpPr/>
          <p:nvPr/>
        </p:nvSpPr>
        <p:spPr>
          <a:xfrm>
            <a:off x="7884591" y="1468299"/>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5118906" y="1487257"/>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6393627" y="5237357"/>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6172200" y="1487257"/>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4229100" y="146567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a:off x="3581400" y="1468299"/>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p:cNvSpPr/>
          <p:nvPr/>
        </p:nvSpPr>
        <p:spPr>
          <a:xfrm>
            <a:off x="3048000" y="146567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Up Arrow 18"/>
          <p:cNvSpPr/>
          <p:nvPr/>
        </p:nvSpPr>
        <p:spPr>
          <a:xfrm>
            <a:off x="2057400" y="1459277"/>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Up Arrow 19"/>
          <p:cNvSpPr/>
          <p:nvPr/>
        </p:nvSpPr>
        <p:spPr>
          <a:xfrm>
            <a:off x="1066800" y="1459277"/>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Up Arrow 20"/>
          <p:cNvSpPr/>
          <p:nvPr/>
        </p:nvSpPr>
        <p:spPr>
          <a:xfrm>
            <a:off x="4966506" y="2754020"/>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Up Arrow 21"/>
          <p:cNvSpPr/>
          <p:nvPr/>
        </p:nvSpPr>
        <p:spPr>
          <a:xfrm>
            <a:off x="3924300" y="2754020"/>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 Arrow 22"/>
          <p:cNvSpPr/>
          <p:nvPr/>
        </p:nvSpPr>
        <p:spPr>
          <a:xfrm>
            <a:off x="609600" y="2754020"/>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Up Arrow 23"/>
          <p:cNvSpPr/>
          <p:nvPr/>
        </p:nvSpPr>
        <p:spPr>
          <a:xfrm>
            <a:off x="1211317" y="2754020"/>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Up Arrow 24"/>
          <p:cNvSpPr/>
          <p:nvPr/>
        </p:nvSpPr>
        <p:spPr>
          <a:xfrm>
            <a:off x="1752600" y="2755469"/>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Up Arrow 25"/>
          <p:cNvSpPr/>
          <p:nvPr/>
        </p:nvSpPr>
        <p:spPr>
          <a:xfrm>
            <a:off x="2209800" y="2735053"/>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Up Arrow 26"/>
          <p:cNvSpPr/>
          <p:nvPr/>
        </p:nvSpPr>
        <p:spPr>
          <a:xfrm>
            <a:off x="3055883" y="2735053"/>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482719" y="990600"/>
            <a:ext cx="1554272" cy="369332"/>
          </a:xfrm>
          <a:prstGeom prst="rect">
            <a:avLst/>
          </a:prstGeom>
          <a:solidFill>
            <a:schemeClr val="bg1"/>
          </a:solidFill>
          <a:ln>
            <a:solidFill>
              <a:schemeClr val="tx1"/>
            </a:solidFill>
          </a:ln>
        </p:spPr>
        <p:txBody>
          <a:bodyPr wrap="none">
            <a:spAutoFit/>
          </a:bodyPr>
          <a:lstStyle/>
          <a:p>
            <a:r>
              <a:rPr lang="en-US" dirty="0" smtClean="0"/>
              <a:t>LEVEL 2 - PPAP</a:t>
            </a:r>
            <a:endParaRPr lang="en-US" dirty="0"/>
          </a:p>
        </p:txBody>
      </p:sp>
      <p:sp>
        <p:nvSpPr>
          <p:cNvPr id="28" name="Rectangle 27"/>
          <p:cNvSpPr/>
          <p:nvPr/>
        </p:nvSpPr>
        <p:spPr>
          <a:xfrm>
            <a:off x="6553200" y="2286000"/>
            <a:ext cx="1554272" cy="369332"/>
          </a:xfrm>
          <a:prstGeom prst="rect">
            <a:avLst/>
          </a:prstGeom>
          <a:solidFill>
            <a:schemeClr val="bg1"/>
          </a:solidFill>
          <a:ln>
            <a:solidFill>
              <a:schemeClr val="tx1"/>
            </a:solidFill>
          </a:ln>
        </p:spPr>
        <p:txBody>
          <a:bodyPr wrap="none">
            <a:spAutoFit/>
          </a:bodyPr>
          <a:lstStyle/>
          <a:p>
            <a:r>
              <a:rPr lang="en-US" dirty="0" smtClean="0"/>
              <a:t>LEVEL 3 - PPAP</a:t>
            </a:r>
            <a:endParaRPr lang="en-US" dirty="0"/>
          </a:p>
        </p:txBody>
      </p:sp>
    </p:spTree>
    <p:extLst>
      <p:ext uri="{BB962C8B-B14F-4D97-AF65-F5344CB8AC3E}">
        <p14:creationId xmlns:p14="http://schemas.microsoft.com/office/powerpoint/2010/main" val="3031584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DFMEA</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551680" y="4923889"/>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Up Arrow 22"/>
          <p:cNvSpPr/>
          <p:nvPr/>
        </p:nvSpPr>
        <p:spPr>
          <a:xfrm>
            <a:off x="609600" y="1458620"/>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5499792" y="2286000"/>
            <a:ext cx="3366362" cy="923330"/>
          </a:xfrm>
          <a:prstGeom prst="rect">
            <a:avLst/>
          </a:prstGeom>
        </p:spPr>
        <p:txBody>
          <a:bodyPr wrap="square">
            <a:spAutoFit/>
          </a:bodyPr>
          <a:lstStyle/>
          <a:p>
            <a:r>
              <a:rPr lang="en-US" b="1" dirty="0">
                <a:solidFill>
                  <a:srgbClr val="FF0000"/>
                </a:solidFill>
              </a:rPr>
              <a:t>Design Failure Mode Effects</a:t>
            </a:r>
          </a:p>
          <a:p>
            <a:r>
              <a:rPr lang="en-US" b="1" dirty="0">
                <a:solidFill>
                  <a:srgbClr val="FF0000"/>
                </a:solidFill>
              </a:rPr>
              <a:t>Analysis is required ONLY if the</a:t>
            </a:r>
          </a:p>
          <a:p>
            <a:r>
              <a:rPr lang="en-US" b="1" dirty="0">
                <a:solidFill>
                  <a:srgbClr val="FF0000"/>
                </a:solidFill>
              </a:rPr>
              <a:t>Supplier is design responsible</a:t>
            </a:r>
            <a:endParaRPr lang="en-US"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35" y="2410285"/>
            <a:ext cx="4389294" cy="2953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43730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Process Flow Diagram</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551680" y="4923889"/>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5499792" y="2286000"/>
            <a:ext cx="3568008" cy="2031325"/>
          </a:xfrm>
          <a:prstGeom prst="rect">
            <a:avLst/>
          </a:prstGeom>
        </p:spPr>
        <p:txBody>
          <a:bodyPr wrap="square">
            <a:spAutoFit/>
          </a:bodyPr>
          <a:lstStyle/>
          <a:p>
            <a:r>
              <a:rPr lang="en-US" b="1" dirty="0" smtClean="0">
                <a:solidFill>
                  <a:srgbClr val="FF0000"/>
                </a:solidFill>
              </a:rPr>
              <a:t>Process Flow diagram is required to outline and standardize the production process that is being approved. This should outline the entire process that is being used to manufacture the component / assembly</a:t>
            </a:r>
            <a:endParaRPr lang="en-US" dirty="0">
              <a:solidFill>
                <a:srgbClr val="FF0000"/>
              </a:solidFill>
            </a:endParaRPr>
          </a:p>
        </p:txBody>
      </p:sp>
      <p:sp>
        <p:nvSpPr>
          <p:cNvPr id="14" name="Up Arrow 13"/>
          <p:cNvSpPr/>
          <p:nvPr/>
        </p:nvSpPr>
        <p:spPr>
          <a:xfrm>
            <a:off x="1219200" y="1459277"/>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93" y="2169546"/>
            <a:ext cx="3639207" cy="4470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74688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PFMEA</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551680" y="4923889"/>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5014305" y="2016029"/>
            <a:ext cx="3291495" cy="1754326"/>
          </a:xfrm>
          <a:prstGeom prst="rect">
            <a:avLst/>
          </a:prstGeom>
        </p:spPr>
        <p:txBody>
          <a:bodyPr wrap="square">
            <a:spAutoFit/>
          </a:bodyPr>
          <a:lstStyle/>
          <a:p>
            <a:r>
              <a:rPr lang="en-US" b="1" dirty="0" smtClean="0">
                <a:solidFill>
                  <a:srgbClr val="FF0000"/>
                </a:solidFill>
              </a:rPr>
              <a:t>Process Failure Mode Effects analysis is required to be conducted to understand all </a:t>
            </a:r>
          </a:p>
          <a:p>
            <a:r>
              <a:rPr lang="en-US" b="1" dirty="0" smtClean="0">
                <a:solidFill>
                  <a:srgbClr val="FF0000"/>
                </a:solidFill>
              </a:rPr>
              <a:t>the potential failure modes </a:t>
            </a:r>
          </a:p>
          <a:p>
            <a:r>
              <a:rPr lang="en-US" b="1" dirty="0" smtClean="0">
                <a:solidFill>
                  <a:srgbClr val="FF0000"/>
                </a:solidFill>
              </a:rPr>
              <a:t>and mitigate any known failure modes.</a:t>
            </a:r>
            <a:endParaRPr lang="en-US" dirty="0">
              <a:solidFill>
                <a:srgbClr val="FF0000"/>
              </a:solidFill>
            </a:endParaRPr>
          </a:p>
        </p:txBody>
      </p:sp>
      <p:sp>
        <p:nvSpPr>
          <p:cNvPr id="14" name="Up Arrow 13"/>
          <p:cNvSpPr/>
          <p:nvPr/>
        </p:nvSpPr>
        <p:spPr>
          <a:xfrm>
            <a:off x="1676400" y="1459277"/>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784" y="2580703"/>
            <a:ext cx="4535977" cy="310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81000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Control Plan</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820367" y="4946012"/>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5282992" y="2016029"/>
            <a:ext cx="3115683" cy="1754326"/>
          </a:xfrm>
          <a:prstGeom prst="rect">
            <a:avLst/>
          </a:prstGeom>
        </p:spPr>
        <p:txBody>
          <a:bodyPr wrap="square">
            <a:spAutoFit/>
          </a:bodyPr>
          <a:lstStyle/>
          <a:p>
            <a:r>
              <a:rPr lang="en-US" b="1" dirty="0" smtClean="0">
                <a:solidFill>
                  <a:srgbClr val="FF0000"/>
                </a:solidFill>
              </a:rPr>
              <a:t>The Control </a:t>
            </a:r>
            <a:r>
              <a:rPr lang="en-US" b="1" dirty="0">
                <a:solidFill>
                  <a:srgbClr val="FF0000"/>
                </a:solidFill>
              </a:rPr>
              <a:t>P</a:t>
            </a:r>
            <a:r>
              <a:rPr lang="en-US" b="1" dirty="0" smtClean="0">
                <a:solidFill>
                  <a:srgbClr val="FF0000"/>
                </a:solidFill>
              </a:rPr>
              <a:t>lan is to be used to document and be used on the shop floor to monitor and control the standardized manufacturing process being approved.</a:t>
            </a:r>
            <a:endParaRPr lang="en-US" dirty="0">
              <a:solidFill>
                <a:srgbClr val="FF0000"/>
              </a:solidFill>
            </a:endParaRPr>
          </a:p>
        </p:txBody>
      </p:sp>
      <p:sp>
        <p:nvSpPr>
          <p:cNvPr id="14" name="Up Arrow 13"/>
          <p:cNvSpPr/>
          <p:nvPr/>
        </p:nvSpPr>
        <p:spPr>
          <a:xfrm>
            <a:off x="2195972" y="1444529"/>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09" y="2326418"/>
            <a:ext cx="5017791" cy="3686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82655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Master Sample</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820367" y="4946012"/>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5282992" y="2016029"/>
            <a:ext cx="3115683" cy="2031325"/>
          </a:xfrm>
          <a:prstGeom prst="rect">
            <a:avLst/>
          </a:prstGeom>
        </p:spPr>
        <p:txBody>
          <a:bodyPr wrap="square">
            <a:spAutoFit/>
          </a:bodyPr>
          <a:lstStyle/>
          <a:p>
            <a:pPr marL="342900" indent="-342900">
              <a:buFont typeface="+mj-lt"/>
              <a:buAutoNum type="arabicPeriod"/>
            </a:pPr>
            <a:r>
              <a:rPr lang="en-US" b="1" dirty="0" smtClean="0"/>
              <a:t>This section for visually documenting how the parts are being labeled</a:t>
            </a:r>
          </a:p>
          <a:p>
            <a:pPr marL="342900" indent="-342900">
              <a:buFont typeface="+mj-lt"/>
              <a:buAutoNum type="arabicPeriod"/>
            </a:pPr>
            <a:endParaRPr lang="en-US" b="1" dirty="0" smtClean="0"/>
          </a:p>
          <a:p>
            <a:pPr marL="342900" indent="-342900">
              <a:buFont typeface="+mj-lt"/>
              <a:buAutoNum type="arabicPeriod"/>
            </a:pPr>
            <a:r>
              <a:rPr lang="en-US" b="1" dirty="0" smtClean="0"/>
              <a:t>This section for visually documenting how the PPAP parts look</a:t>
            </a:r>
            <a:endParaRPr lang="en-US" dirty="0"/>
          </a:p>
        </p:txBody>
      </p:sp>
      <p:sp>
        <p:nvSpPr>
          <p:cNvPr id="14" name="Up Arrow 13"/>
          <p:cNvSpPr/>
          <p:nvPr/>
        </p:nvSpPr>
        <p:spPr>
          <a:xfrm>
            <a:off x="3048000" y="1447800"/>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356" y="2063987"/>
            <a:ext cx="4157244" cy="47669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14"/>
          <p:cNvSpPr/>
          <p:nvPr/>
        </p:nvSpPr>
        <p:spPr>
          <a:xfrm>
            <a:off x="3258236" y="349669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cxnSp>
        <p:nvCxnSpPr>
          <p:cNvPr id="16" name="Straight Arrow Connector 15"/>
          <p:cNvCxnSpPr>
            <a:stCxn id="15" idx="1"/>
          </p:cNvCxnSpPr>
          <p:nvPr/>
        </p:nvCxnSpPr>
        <p:spPr>
          <a:xfrm flipH="1">
            <a:off x="2514600" y="3680247"/>
            <a:ext cx="743636" cy="36710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085732" y="601281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2</a:t>
            </a:r>
          </a:p>
        </p:txBody>
      </p:sp>
      <p:cxnSp>
        <p:nvCxnSpPr>
          <p:cNvPr id="21" name="Straight Arrow Connector 20"/>
          <p:cNvCxnSpPr>
            <a:stCxn id="20" idx="1"/>
          </p:cNvCxnSpPr>
          <p:nvPr/>
        </p:nvCxnSpPr>
        <p:spPr>
          <a:xfrm flipH="1" flipV="1">
            <a:off x="2133600" y="6012812"/>
            <a:ext cx="952132" cy="18355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0127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Tooling – HED Owned</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820367" y="4946012"/>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5282992" y="2016029"/>
            <a:ext cx="3327608" cy="1477328"/>
          </a:xfrm>
          <a:prstGeom prst="rect">
            <a:avLst/>
          </a:prstGeom>
        </p:spPr>
        <p:txBody>
          <a:bodyPr wrap="square">
            <a:spAutoFit/>
          </a:bodyPr>
          <a:lstStyle/>
          <a:p>
            <a:r>
              <a:rPr lang="en-US" b="1" dirty="0" smtClean="0"/>
              <a:t>This sheet is used to visually document any HED owned tooling. It is required to attach a picture of tooling as well as the tooling identification method.</a:t>
            </a:r>
            <a:endParaRPr lang="en-US" dirty="0"/>
          </a:p>
        </p:txBody>
      </p:sp>
      <p:sp>
        <p:nvSpPr>
          <p:cNvPr id="18" name="Up Arrow 17"/>
          <p:cNvSpPr/>
          <p:nvPr/>
        </p:nvSpPr>
        <p:spPr>
          <a:xfrm>
            <a:off x="3962400" y="1458620"/>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943" y="1854757"/>
            <a:ext cx="3812457" cy="4917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57343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Capability Studies</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r="41479"/>
          <a:stretch/>
        </p:blipFill>
        <p:spPr bwMode="auto">
          <a:xfrm>
            <a:off x="152400" y="1143000"/>
            <a:ext cx="8723586"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10" name="Group 9"/>
          <p:cNvGrpSpPr/>
          <p:nvPr/>
        </p:nvGrpSpPr>
        <p:grpSpPr>
          <a:xfrm>
            <a:off x="5820367" y="4946012"/>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4876800" y="2362200"/>
            <a:ext cx="3999186" cy="1754326"/>
          </a:xfrm>
          <a:prstGeom prst="rect">
            <a:avLst/>
          </a:prstGeom>
        </p:spPr>
        <p:txBody>
          <a:bodyPr wrap="square">
            <a:spAutoFit/>
          </a:bodyPr>
          <a:lstStyle/>
          <a:p>
            <a:r>
              <a:rPr lang="en-US" b="1" dirty="0" smtClean="0"/>
              <a:t>This sheet is to be used to show evidence that the production process is capable to meet the design intent. This is required when Critical Characteristics are identified on the print or otherwise specified by HED</a:t>
            </a:r>
            <a:endParaRPr lang="en-US" dirty="0"/>
          </a:p>
        </p:txBody>
      </p:sp>
      <p:sp>
        <p:nvSpPr>
          <p:cNvPr id="18" name="Up Arrow 17"/>
          <p:cNvSpPr/>
          <p:nvPr/>
        </p:nvSpPr>
        <p:spPr>
          <a:xfrm>
            <a:off x="4978192" y="1458620"/>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574" y="1601562"/>
            <a:ext cx="4090219" cy="5256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87449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Gage Repeatability &amp; Reproducibility (Gage R&amp;R)</a:t>
            </a:r>
            <a:endParaRPr lang="en-US" sz="2400" b="1" dirty="0"/>
          </a:p>
        </p:txBody>
      </p:sp>
      <p:cxnSp>
        <p:nvCxnSpPr>
          <p:cNvPr id="17" name="Straight Connector 16"/>
          <p:cNvCxnSpPr/>
          <p:nvPr/>
        </p:nvCxnSpPr>
        <p:spPr>
          <a:xfrm>
            <a:off x="457200" y="838200"/>
            <a:ext cx="8153400" cy="0"/>
          </a:xfrm>
          <a:prstGeom prst="line">
            <a:avLst/>
          </a:prstGeom>
          <a:ln w="136525" cmpd="dbl">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5587631" y="5187407"/>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Rectangle 2"/>
          <p:cNvSpPr/>
          <p:nvPr/>
        </p:nvSpPr>
        <p:spPr>
          <a:xfrm>
            <a:off x="4877192" y="2971800"/>
            <a:ext cx="3999186" cy="1754326"/>
          </a:xfrm>
          <a:prstGeom prst="rect">
            <a:avLst/>
          </a:prstGeom>
        </p:spPr>
        <p:txBody>
          <a:bodyPr wrap="square">
            <a:spAutoFit/>
          </a:bodyPr>
          <a:lstStyle/>
          <a:p>
            <a:r>
              <a:rPr lang="en-US" b="1" dirty="0" smtClean="0"/>
              <a:t>There are multiple examples of Gage R&amp;R forms to use. Use the appropriate form to provide evidence that the measuring method used for the Capability Study is repeatable and reproducible.</a:t>
            </a:r>
            <a:endParaRPr lang="en-US" dirty="0"/>
          </a:p>
        </p:txBody>
      </p:sp>
      <p:sp>
        <p:nvSpPr>
          <p:cNvPr id="18" name="Up Arrow 17"/>
          <p:cNvSpPr/>
          <p:nvPr/>
        </p:nvSpPr>
        <p:spPr>
          <a:xfrm>
            <a:off x="4879650" y="1998204"/>
            <a:ext cx="304800" cy="613621"/>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8" y="1052512"/>
            <a:ext cx="9077325" cy="2762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Left Brace 3"/>
          <p:cNvSpPr/>
          <p:nvPr/>
        </p:nvSpPr>
        <p:spPr>
          <a:xfrm rot="16200000">
            <a:off x="4708200" y="-2204217"/>
            <a:ext cx="647701" cy="775714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532" y="1914531"/>
            <a:ext cx="2250750" cy="3264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2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9132" y="2540173"/>
            <a:ext cx="2606568" cy="3342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7332" y="3411789"/>
            <a:ext cx="2606568" cy="3349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8975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94" y="2667000"/>
            <a:ext cx="8077200" cy="2681764"/>
          </a:xfrm>
        </p:spPr>
        <p:txBody>
          <a:bodyPr>
            <a:noAutofit/>
          </a:bodyPr>
          <a:lstStyle/>
          <a:p>
            <a:pPr marL="0" indent="0">
              <a:buNone/>
            </a:pPr>
            <a:r>
              <a:rPr lang="en-US" sz="1200" b="1" dirty="0">
                <a:latin typeface="Arial" panose="020B0604020202020204" pitchFamily="34" charset="0"/>
                <a:cs typeface="Arial" panose="020B0604020202020204" pitchFamily="34" charset="0"/>
              </a:rPr>
              <a:t>INTRO</a:t>
            </a:r>
            <a:r>
              <a:rPr lang="en-US" sz="1200" b="1" dirty="0" smtClean="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   Type </a:t>
            </a:r>
            <a:r>
              <a:rPr lang="en-US" sz="1200" dirty="0">
                <a:latin typeface="Arial" panose="020B0604020202020204" pitchFamily="34" charset="0"/>
                <a:cs typeface="Arial" panose="020B0604020202020204" pitchFamily="34" charset="0"/>
              </a:rPr>
              <a:t>in Part / Supplier Information, this will be transferred throughout the workbook.</a:t>
            </a:r>
          </a:p>
          <a:p>
            <a:pPr marL="0" indent="0">
              <a:buNone/>
            </a:pPr>
            <a:r>
              <a:rPr lang="en-US" sz="1200" b="1" dirty="0">
                <a:latin typeface="Arial" panose="020B0604020202020204" pitchFamily="34" charset="0"/>
                <a:cs typeface="Arial" panose="020B0604020202020204" pitchFamily="34" charset="0"/>
              </a:rPr>
              <a:t>PPAP REQUIREMENTS:</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outlines the PPAP submission requirements. (Informational only)</a:t>
            </a:r>
          </a:p>
          <a:p>
            <a:pPr marL="0" indent="0">
              <a:buNone/>
            </a:pPr>
            <a:r>
              <a:rPr lang="en-US" sz="1200" b="1" dirty="0">
                <a:latin typeface="Arial" panose="020B0604020202020204" pitchFamily="34" charset="0"/>
                <a:cs typeface="Arial" panose="020B0604020202020204" pitchFamily="34" charset="0"/>
              </a:rPr>
              <a:t>LABELING:</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is the label to be used to Identify the PPAP sample part when shipped to </a:t>
            </a:r>
            <a:r>
              <a:rPr lang="en-US" sz="1200" dirty="0" smtClean="0">
                <a:latin typeface="Arial" panose="020B0604020202020204" pitchFamily="34" charset="0"/>
                <a:cs typeface="Arial" panose="020B0604020202020204" pitchFamily="34" charset="0"/>
              </a:rPr>
              <a:t>HED</a:t>
            </a:r>
            <a:endParaRPr lang="en-US" sz="1200" dirty="0">
              <a:latin typeface="Arial" panose="020B0604020202020204" pitchFamily="34" charset="0"/>
              <a:cs typeface="Arial" panose="020B0604020202020204" pitchFamily="34" charset="0"/>
            </a:endParaRPr>
          </a:p>
          <a:p>
            <a:pPr marL="0" indent="0">
              <a:buNone/>
            </a:pPr>
            <a:r>
              <a:rPr lang="en-US" sz="1200" b="1" dirty="0">
                <a:latin typeface="Arial" panose="020B0604020202020204" pitchFamily="34" charset="0"/>
                <a:cs typeface="Arial" panose="020B0604020202020204" pitchFamily="34" charset="0"/>
              </a:rPr>
              <a:t>PSW:</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documents the warrant that the Part Meets the design Intent</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will be used to communicate back to the supplier the acceptance or rejection of the PPAP</a:t>
            </a:r>
          </a:p>
          <a:p>
            <a:pPr marL="0" indent="0">
              <a:buNone/>
            </a:pPr>
            <a:r>
              <a:rPr lang="en-US" sz="1200" b="1" dirty="0">
                <a:latin typeface="Arial" panose="020B0604020202020204" pitchFamily="34" charset="0"/>
                <a:cs typeface="Arial" panose="020B0604020202020204" pitchFamily="34" charset="0"/>
              </a:rPr>
              <a:t>DIMENSIONAL:</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is used in conjunction with a “bubble print” to document the actual dimensions of the PPAP part</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6865" b="6114"/>
          <a:stretch/>
        </p:blipFill>
        <p:spPr bwMode="auto">
          <a:xfrm>
            <a:off x="152400" y="1216718"/>
            <a:ext cx="8742218"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Up Arrow 4"/>
          <p:cNvSpPr/>
          <p:nvPr/>
        </p:nvSpPr>
        <p:spPr>
          <a:xfrm>
            <a:off x="9906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18288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28194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3276600" y="1592706"/>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39624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5638800" y="5562600"/>
            <a:ext cx="2578308" cy="1066800"/>
            <a:chOff x="6187644" y="1731984"/>
            <a:chExt cx="2578308" cy="1066800"/>
          </a:xfrm>
        </p:grpSpPr>
        <p:sp>
          <p:nvSpPr>
            <p:cNvPr id="6" name="Rectangle 5"/>
            <p:cNvSpPr/>
            <p:nvPr/>
          </p:nvSpPr>
          <p:spPr>
            <a:xfrm>
              <a:off x="6187644" y="1731984"/>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5" name="Up Arrow 14"/>
            <p:cNvSpPr/>
            <p:nvPr/>
          </p:nvSpPr>
          <p:spPr>
            <a:xfrm>
              <a:off x="6290872" y="1877852"/>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a:off x="6315856" y="2375645"/>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le 1"/>
          <p:cNvSpPr txBox="1">
            <a:spLocks/>
          </p:cNvSpPr>
          <p:nvPr/>
        </p:nvSpPr>
        <p:spPr>
          <a:xfrm>
            <a:off x="457200" y="152400"/>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t>PPAP Workbook – Level </a:t>
            </a:r>
            <a:r>
              <a:rPr lang="en-US" sz="2400" b="1" dirty="0" smtClean="0"/>
              <a:t>4 </a:t>
            </a:r>
            <a:r>
              <a:rPr lang="en-US" sz="2400" b="1" dirty="0"/>
              <a:t>Requirements</a:t>
            </a:r>
          </a:p>
        </p:txBody>
      </p:sp>
      <p:cxnSp>
        <p:nvCxnSpPr>
          <p:cNvPr id="19" name="Straight Connector 18"/>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493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8229600" cy="6019800"/>
          </a:xfrm>
        </p:spPr>
        <p:txBody>
          <a:bodyPr>
            <a:noAutofit/>
          </a:bodyPr>
          <a:lstStyle/>
          <a:p>
            <a:pPr marL="0" indent="0">
              <a:buNone/>
            </a:pPr>
            <a:r>
              <a:rPr lang="en-US" sz="1100" b="1" dirty="0">
                <a:latin typeface="Arial" panose="020B0604020202020204" pitchFamily="34" charset="0"/>
                <a:cs typeface="Arial" panose="020B0604020202020204" pitchFamily="34" charset="0"/>
              </a:rPr>
              <a:t>Level 1 PPAP:</a:t>
            </a:r>
          </a:p>
          <a:p>
            <a:pPr marL="0" indent="0">
              <a:buNone/>
            </a:pPr>
            <a:r>
              <a:rPr lang="en-US" sz="1100" dirty="0">
                <a:latin typeface="Arial" panose="020B0604020202020204" pitchFamily="34" charset="0"/>
                <a:cs typeface="Arial" panose="020B0604020202020204" pitchFamily="34" charset="0"/>
              </a:rPr>
              <a:t>• One page document that “warrants” the part meets the design requirements known</a:t>
            </a:r>
          </a:p>
          <a:p>
            <a:pPr marL="0" indent="0">
              <a:buNone/>
            </a:pPr>
            <a:r>
              <a:rPr lang="en-US" sz="1100" dirty="0">
                <a:latin typeface="Arial" panose="020B0604020202020204" pitchFamily="34" charset="0"/>
                <a:cs typeface="Arial" panose="020B0604020202020204" pitchFamily="34" charset="0"/>
              </a:rPr>
              <a:t>as a Part Submission Warrant.</a:t>
            </a:r>
          </a:p>
          <a:p>
            <a:pPr marL="0" indent="0">
              <a:buNone/>
            </a:pPr>
            <a:r>
              <a:rPr lang="en-US" sz="1100" b="1" dirty="0" smtClean="0">
                <a:latin typeface="Arial" panose="020B0604020202020204" pitchFamily="34" charset="0"/>
                <a:cs typeface="Arial" panose="020B0604020202020204" pitchFamily="34" charset="0"/>
              </a:rPr>
              <a:t>Level </a:t>
            </a:r>
            <a:r>
              <a:rPr lang="en-US" sz="1100" b="1" dirty="0">
                <a:latin typeface="Arial" panose="020B0604020202020204" pitchFamily="34" charset="0"/>
                <a:cs typeface="Arial" panose="020B0604020202020204" pitchFamily="34" charset="0"/>
              </a:rPr>
              <a:t>2 PPAP:</a:t>
            </a:r>
          </a:p>
          <a:p>
            <a:pPr marL="0" indent="0">
              <a:buNone/>
            </a:pPr>
            <a:r>
              <a:rPr lang="en-US" sz="1100" dirty="0">
                <a:latin typeface="Arial" panose="020B0604020202020204" pitchFamily="34" charset="0"/>
                <a:cs typeface="Arial" panose="020B0604020202020204" pitchFamily="34" charset="0"/>
              </a:rPr>
              <a:t>• Part Submission Warrant (PSW)</a:t>
            </a:r>
          </a:p>
          <a:p>
            <a:pPr marL="0" indent="0">
              <a:buNone/>
            </a:pPr>
            <a:r>
              <a:rPr lang="en-US" sz="1100" dirty="0">
                <a:latin typeface="Arial" panose="020B0604020202020204" pitchFamily="34" charset="0"/>
                <a:cs typeface="Arial" panose="020B0604020202020204" pitchFamily="34" charset="0"/>
              </a:rPr>
              <a:t>• Dimensional Results </a:t>
            </a:r>
            <a:r>
              <a:rPr lang="en-US" sz="1100" dirty="0" smtClean="0">
                <a:latin typeface="Arial" panose="020B0604020202020204" pitchFamily="34" charset="0"/>
                <a:cs typeface="Arial" panose="020B0604020202020204" pitchFamily="34" charset="0"/>
              </a:rPr>
              <a:t>– per cavity</a:t>
            </a:r>
            <a:endParaRPr lang="en-US" sz="1100" dirty="0">
              <a:latin typeface="Arial" panose="020B0604020202020204" pitchFamily="34" charset="0"/>
              <a:cs typeface="Arial" panose="020B0604020202020204" pitchFamily="34" charset="0"/>
            </a:endParaRPr>
          </a:p>
          <a:p>
            <a:pPr marL="0" indent="0">
              <a:buNone/>
            </a:pPr>
            <a:r>
              <a:rPr lang="en-US" sz="1100" dirty="0">
                <a:latin typeface="Arial" panose="020B0604020202020204" pitchFamily="34" charset="0"/>
                <a:cs typeface="Arial" panose="020B0604020202020204" pitchFamily="34" charset="0"/>
              </a:rPr>
              <a:t>• Design Records (Bubble Print)</a:t>
            </a:r>
          </a:p>
          <a:p>
            <a:pPr marL="0" indent="0">
              <a:buNone/>
            </a:pPr>
            <a:r>
              <a:rPr lang="en-US" sz="1100" dirty="0">
                <a:latin typeface="Arial" panose="020B0604020202020204" pitchFamily="34" charset="0"/>
                <a:cs typeface="Arial" panose="020B0604020202020204" pitchFamily="34" charset="0"/>
              </a:rPr>
              <a:t>• PPAP Samples – First production order / upon request prior to production order</a:t>
            </a:r>
          </a:p>
          <a:p>
            <a:pPr marL="0" indent="0">
              <a:buNone/>
            </a:pPr>
            <a:r>
              <a:rPr lang="en-US" sz="1100" dirty="0">
                <a:latin typeface="Arial" panose="020B0604020202020204" pitchFamily="34" charset="0"/>
                <a:cs typeface="Arial" panose="020B0604020202020204" pitchFamily="34" charset="0"/>
              </a:rPr>
              <a:t>• Print Notes (Attach copy of Raw Material Certification / Performance Test Report / Surface</a:t>
            </a:r>
          </a:p>
          <a:p>
            <a:pPr marL="0" indent="0">
              <a:buNone/>
            </a:pPr>
            <a:r>
              <a:rPr lang="en-US" sz="1100" dirty="0">
                <a:latin typeface="Arial" panose="020B0604020202020204" pitchFamily="34" charset="0"/>
                <a:cs typeface="Arial" panose="020B0604020202020204" pitchFamily="34" charset="0"/>
              </a:rPr>
              <a:t>Finish / Labeling, Paint Process, Welding)</a:t>
            </a:r>
          </a:p>
          <a:p>
            <a:pPr marL="0" indent="0">
              <a:buNone/>
            </a:pPr>
            <a:r>
              <a:rPr lang="en-US" sz="1100" dirty="0">
                <a:latin typeface="Arial" panose="020B0604020202020204" pitchFamily="34" charset="0"/>
                <a:cs typeface="Arial" panose="020B0604020202020204" pitchFamily="34" charset="0"/>
              </a:rPr>
              <a:t>• Supplier Change </a:t>
            </a:r>
            <a:r>
              <a:rPr lang="en-US" sz="1100" dirty="0" smtClean="0">
                <a:latin typeface="Arial" panose="020B0604020202020204" pitchFamily="34" charset="0"/>
                <a:cs typeface="Arial" panose="020B0604020202020204" pitchFamily="34" charset="0"/>
              </a:rPr>
              <a:t>Request</a:t>
            </a:r>
            <a:endParaRPr lang="en-US" sz="1100" dirty="0">
              <a:latin typeface="Arial" panose="020B0604020202020204" pitchFamily="34" charset="0"/>
              <a:cs typeface="Arial" panose="020B0604020202020204" pitchFamily="34" charset="0"/>
            </a:endParaRPr>
          </a:p>
          <a:p>
            <a:pPr marL="0" indent="0">
              <a:buNone/>
            </a:pPr>
            <a:r>
              <a:rPr lang="en-US" sz="1100" b="1" dirty="0" smtClean="0">
                <a:latin typeface="Arial" panose="020B0604020202020204" pitchFamily="34" charset="0"/>
                <a:cs typeface="Arial" panose="020B0604020202020204" pitchFamily="34" charset="0"/>
              </a:rPr>
              <a:t>Level </a:t>
            </a:r>
            <a:r>
              <a:rPr lang="en-US" sz="1100" b="1" dirty="0">
                <a:latin typeface="Arial" panose="020B0604020202020204" pitchFamily="34" charset="0"/>
                <a:cs typeface="Arial" panose="020B0604020202020204" pitchFamily="34" charset="0"/>
              </a:rPr>
              <a:t>3 PPAP: </a:t>
            </a:r>
            <a:r>
              <a:rPr lang="en-US" sz="1100" dirty="0">
                <a:latin typeface="Arial" panose="020B0604020202020204" pitchFamily="34" charset="0"/>
                <a:cs typeface="Arial" panose="020B0604020202020204" pitchFamily="34" charset="0"/>
              </a:rPr>
              <a:t>Includes Level 2 PPAP requirements PLUS…</a:t>
            </a:r>
          </a:p>
          <a:p>
            <a:pPr marL="0" indent="0">
              <a:buNone/>
            </a:pPr>
            <a:r>
              <a:rPr lang="en-US" sz="1100" dirty="0">
                <a:latin typeface="Arial" panose="020B0604020202020204" pitchFamily="34" charset="0"/>
                <a:cs typeface="Arial" panose="020B0604020202020204" pitchFamily="34" charset="0"/>
              </a:rPr>
              <a:t>• Dimensional </a:t>
            </a:r>
            <a:r>
              <a:rPr lang="en-US" sz="1100" dirty="0" smtClean="0">
                <a:latin typeface="Arial" panose="020B0604020202020204" pitchFamily="34" charset="0"/>
                <a:cs typeface="Arial" panose="020B0604020202020204" pitchFamily="34" charset="0"/>
              </a:rPr>
              <a:t>Results</a:t>
            </a:r>
            <a:endParaRPr lang="en-US" sz="1100" dirty="0">
              <a:latin typeface="Arial" panose="020B0604020202020204" pitchFamily="34" charset="0"/>
              <a:cs typeface="Arial" panose="020B0604020202020204" pitchFamily="34" charset="0"/>
            </a:endParaRPr>
          </a:p>
          <a:p>
            <a:pPr marL="0" indent="0">
              <a:buNone/>
            </a:pPr>
            <a:r>
              <a:rPr lang="en-US" sz="1100" dirty="0">
                <a:latin typeface="Arial" panose="020B0604020202020204" pitchFamily="34" charset="0"/>
                <a:cs typeface="Arial" panose="020B0604020202020204" pitchFamily="34" charset="0"/>
              </a:rPr>
              <a:t>• Process Flow Diagrams (PFD)</a:t>
            </a:r>
          </a:p>
          <a:p>
            <a:pPr marL="0" indent="0">
              <a:buNone/>
            </a:pPr>
            <a:r>
              <a:rPr lang="en-US" sz="1100" dirty="0">
                <a:latin typeface="Arial" panose="020B0604020202020204" pitchFamily="34" charset="0"/>
                <a:cs typeface="Arial" panose="020B0604020202020204" pitchFamily="34" charset="0"/>
              </a:rPr>
              <a:t>• Failure Mode and Effects Analysis’ (PFMEA / DFMEA)</a:t>
            </a:r>
          </a:p>
          <a:p>
            <a:pPr marL="0" indent="0">
              <a:buNone/>
            </a:pPr>
            <a:r>
              <a:rPr lang="en-US" sz="1100" dirty="0">
                <a:latin typeface="Arial" panose="020B0604020202020204" pitchFamily="34" charset="0"/>
                <a:cs typeface="Arial" panose="020B0604020202020204" pitchFamily="34" charset="0"/>
              </a:rPr>
              <a:t>• Process Control Plans</a:t>
            </a:r>
          </a:p>
          <a:p>
            <a:pPr marL="0" indent="0">
              <a:buNone/>
            </a:pPr>
            <a:r>
              <a:rPr lang="en-US" sz="1100" dirty="0">
                <a:latin typeface="Arial" panose="020B0604020202020204" pitchFamily="34" charset="0"/>
                <a:cs typeface="Arial" panose="020B0604020202020204" pitchFamily="34" charset="0"/>
              </a:rPr>
              <a:t>• Initial Process Capability Studies – if applicable</a:t>
            </a:r>
          </a:p>
          <a:p>
            <a:pPr marL="0" indent="0">
              <a:buNone/>
            </a:pPr>
            <a:r>
              <a:rPr lang="en-US" sz="1100" dirty="0">
                <a:latin typeface="Arial" panose="020B0604020202020204" pitchFamily="34" charset="0"/>
                <a:cs typeface="Arial" panose="020B0604020202020204" pitchFamily="34" charset="0"/>
              </a:rPr>
              <a:t>• Measurement System Analysis – if applicable</a:t>
            </a:r>
          </a:p>
          <a:p>
            <a:pPr marL="0" indent="0">
              <a:buNone/>
            </a:pPr>
            <a:r>
              <a:rPr lang="en-US" sz="1100" dirty="0">
                <a:latin typeface="Arial" panose="020B0604020202020204" pitchFamily="34" charset="0"/>
                <a:cs typeface="Arial" panose="020B0604020202020204" pitchFamily="34" charset="0"/>
              </a:rPr>
              <a:t>• Appearance Approval Reports (AAR) – if applicable</a:t>
            </a:r>
          </a:p>
          <a:p>
            <a:pPr marL="0" indent="0">
              <a:buNone/>
            </a:pPr>
            <a:r>
              <a:rPr lang="en-US" sz="1100" dirty="0">
                <a:latin typeface="Arial" panose="020B0604020202020204" pitchFamily="34" charset="0"/>
                <a:cs typeface="Arial" panose="020B0604020202020204" pitchFamily="34" charset="0"/>
              </a:rPr>
              <a:t>• Checking Aids – if applicable</a:t>
            </a:r>
          </a:p>
          <a:p>
            <a:pPr marL="0" indent="0">
              <a:buNone/>
            </a:pPr>
            <a:r>
              <a:rPr lang="en-US" sz="1100" dirty="0">
                <a:latin typeface="Arial" panose="020B0604020202020204" pitchFamily="34" charset="0"/>
                <a:cs typeface="Arial" panose="020B0604020202020204" pitchFamily="34" charset="0"/>
              </a:rPr>
              <a:t>• Records of Compliance with Customer Specific Requirements</a:t>
            </a:r>
          </a:p>
          <a:p>
            <a:pPr marL="0" indent="0">
              <a:buNone/>
            </a:pPr>
            <a:r>
              <a:rPr lang="en-US" sz="1100" dirty="0">
                <a:latin typeface="Arial" panose="020B0604020202020204" pitchFamily="34" charset="0"/>
                <a:cs typeface="Arial" panose="020B0604020202020204" pitchFamily="34" charset="0"/>
              </a:rPr>
              <a:t>• Master Sample Photo Documentation of PPAP parts</a:t>
            </a:r>
          </a:p>
          <a:p>
            <a:pPr marL="0" indent="0">
              <a:buNone/>
            </a:pPr>
            <a:r>
              <a:rPr lang="en-US" sz="1100" dirty="0">
                <a:latin typeface="Arial" panose="020B0604020202020204" pitchFamily="34" charset="0"/>
                <a:cs typeface="Arial" panose="020B0604020202020204" pitchFamily="34" charset="0"/>
              </a:rPr>
              <a:t>• Tooling Photo Documentation – if applicable</a:t>
            </a:r>
          </a:p>
          <a:p>
            <a:pPr marL="0" indent="0">
              <a:buNone/>
            </a:pPr>
            <a:r>
              <a:rPr lang="en-US" sz="1100" b="1" dirty="0" smtClean="0">
                <a:latin typeface="Arial" panose="020B0604020202020204" pitchFamily="34" charset="0"/>
                <a:cs typeface="Arial" panose="020B0604020202020204" pitchFamily="34" charset="0"/>
              </a:rPr>
              <a:t>Level </a:t>
            </a:r>
            <a:r>
              <a:rPr lang="en-US" sz="1100" b="1" dirty="0">
                <a:latin typeface="Arial" panose="020B0604020202020204" pitchFamily="34" charset="0"/>
                <a:cs typeface="Arial" panose="020B0604020202020204" pitchFamily="34" charset="0"/>
              </a:rPr>
              <a:t>4 PPAP</a:t>
            </a:r>
          </a:p>
          <a:p>
            <a:pPr marL="0" indent="0">
              <a:buNone/>
            </a:pPr>
            <a:r>
              <a:rPr lang="en-US" sz="1100" dirty="0">
                <a:latin typeface="Arial" panose="020B0604020202020204" pitchFamily="34" charset="0"/>
                <a:cs typeface="Arial" panose="020B0604020202020204" pitchFamily="34" charset="0"/>
              </a:rPr>
              <a:t>• Part Submission Warrant (PSW)</a:t>
            </a:r>
          </a:p>
          <a:p>
            <a:pPr marL="0" indent="0">
              <a:buNone/>
            </a:pPr>
            <a:r>
              <a:rPr lang="en-US" sz="1100" dirty="0">
                <a:latin typeface="Arial" panose="020B0604020202020204" pitchFamily="34" charset="0"/>
                <a:cs typeface="Arial" panose="020B0604020202020204" pitchFamily="34" charset="0"/>
              </a:rPr>
              <a:t>• Dimensional Results </a:t>
            </a:r>
          </a:p>
          <a:p>
            <a:pPr marL="0" indent="0">
              <a:buNone/>
            </a:pPr>
            <a:r>
              <a:rPr lang="en-US" sz="1100" dirty="0">
                <a:latin typeface="Arial" panose="020B0604020202020204" pitchFamily="34" charset="0"/>
                <a:cs typeface="Arial" panose="020B0604020202020204" pitchFamily="34" charset="0"/>
              </a:rPr>
              <a:t>• Design Records (</a:t>
            </a:r>
            <a:r>
              <a:rPr lang="en-US" sz="1100" dirty="0" smtClean="0">
                <a:latin typeface="Arial" panose="020B0604020202020204" pitchFamily="34" charset="0"/>
                <a:cs typeface="Arial" panose="020B0604020202020204" pitchFamily="34" charset="0"/>
              </a:rPr>
              <a:t>Bubble Print)</a:t>
            </a:r>
          </a:p>
          <a:p>
            <a:pPr marL="0" indent="0">
              <a:buNone/>
            </a:pP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PPAP Samples</a:t>
            </a:r>
          </a:p>
        </p:txBody>
      </p:sp>
      <p:sp>
        <p:nvSpPr>
          <p:cNvPr id="4" name="Rectangle 3"/>
          <p:cNvSpPr/>
          <p:nvPr/>
        </p:nvSpPr>
        <p:spPr>
          <a:xfrm>
            <a:off x="5486400" y="4172634"/>
            <a:ext cx="1295400" cy="646331"/>
          </a:xfrm>
          <a:prstGeom prst="rect">
            <a:avLst/>
          </a:prstGeom>
        </p:spPr>
        <p:txBody>
          <a:bodyPr wrap="square">
            <a:spAutoFit/>
          </a:bodyPr>
          <a:lstStyle/>
          <a:p>
            <a:pPr algn="ctr"/>
            <a:r>
              <a:rPr lang="en-US" dirty="0"/>
              <a:t>Long Term</a:t>
            </a:r>
          </a:p>
          <a:p>
            <a:pPr algn="ctr"/>
            <a:r>
              <a:rPr lang="en-US" dirty="0"/>
              <a:t>Benefit</a:t>
            </a:r>
          </a:p>
        </p:txBody>
      </p:sp>
      <p:sp>
        <p:nvSpPr>
          <p:cNvPr id="5" name="Right Brace 4"/>
          <p:cNvSpPr/>
          <p:nvPr/>
        </p:nvSpPr>
        <p:spPr>
          <a:xfrm>
            <a:off x="4576372" y="3429000"/>
            <a:ext cx="685800" cy="2133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457200" y="152400"/>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t>PPAP Level Definitions</a:t>
            </a:r>
          </a:p>
        </p:txBody>
      </p:sp>
      <p:cxnSp>
        <p:nvCxnSpPr>
          <p:cNvPr id="7" name="Straight Connector 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8593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1" y="2590800"/>
            <a:ext cx="8742218" cy="4042120"/>
          </a:xfrm>
        </p:spPr>
        <p:txBody>
          <a:bodyPr>
            <a:noAutofit/>
          </a:bodyPr>
          <a:lstStyle/>
          <a:p>
            <a:pPr marL="0" indent="0">
              <a:buNone/>
            </a:pPr>
            <a:r>
              <a:rPr lang="en-US" sz="1200" b="1" dirty="0">
                <a:latin typeface="Arial" panose="020B0604020202020204" pitchFamily="34" charset="0"/>
                <a:cs typeface="Arial" panose="020B0604020202020204" pitchFamily="34" charset="0"/>
              </a:rPr>
              <a:t>INTRO</a:t>
            </a:r>
            <a:r>
              <a:rPr lang="en-US" sz="1200" b="1" dirty="0" smtClean="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   Type </a:t>
            </a:r>
            <a:r>
              <a:rPr lang="en-US" sz="1200" dirty="0">
                <a:latin typeface="Arial" panose="020B0604020202020204" pitchFamily="34" charset="0"/>
                <a:cs typeface="Arial" panose="020B0604020202020204" pitchFamily="34" charset="0"/>
              </a:rPr>
              <a:t>in Part / Supplier Information, this will be transferred throughout the workbook.</a:t>
            </a:r>
          </a:p>
          <a:p>
            <a:pPr marL="0" indent="0">
              <a:buNone/>
            </a:pPr>
            <a:r>
              <a:rPr lang="en-US" sz="1200" b="1" dirty="0">
                <a:latin typeface="Arial" panose="020B0604020202020204" pitchFamily="34" charset="0"/>
                <a:cs typeface="Arial" panose="020B0604020202020204" pitchFamily="34" charset="0"/>
              </a:rPr>
              <a:t>PPAP REQUIREMENTS:</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outlines the PPAP submission requirements. (Informational only)</a:t>
            </a:r>
          </a:p>
          <a:p>
            <a:pPr marL="0" indent="0">
              <a:buNone/>
            </a:pPr>
            <a:r>
              <a:rPr lang="en-US" sz="1200" b="1" dirty="0">
                <a:latin typeface="Arial" panose="020B0604020202020204" pitchFamily="34" charset="0"/>
                <a:cs typeface="Arial" panose="020B0604020202020204" pitchFamily="34" charset="0"/>
              </a:rPr>
              <a:t>LABELING:</a:t>
            </a:r>
          </a:p>
          <a:p>
            <a:pPr marL="0" indent="0">
              <a:buNone/>
            </a:pPr>
            <a:r>
              <a:rPr lang="en-US" sz="1200" dirty="0" smtClean="0">
                <a:latin typeface="Arial" panose="020B0604020202020204" pitchFamily="34" charset="0"/>
                <a:cs typeface="Arial" panose="020B0604020202020204" pitchFamily="34" charset="0"/>
              </a:rPr>
              <a:t> This is the label to be used to Identify the PPAP sample part when shipped to HED</a:t>
            </a:r>
            <a:endParaRPr lang="en-US" sz="1200" dirty="0">
              <a:latin typeface="Arial" panose="020B0604020202020204" pitchFamily="34" charset="0"/>
              <a:cs typeface="Arial" panose="020B0604020202020204" pitchFamily="34" charset="0"/>
            </a:endParaRPr>
          </a:p>
          <a:p>
            <a:pPr marL="0" indent="0">
              <a:buNone/>
            </a:pPr>
            <a:r>
              <a:rPr lang="en-US" sz="1200" b="1" dirty="0">
                <a:latin typeface="Arial" panose="020B0604020202020204" pitchFamily="34" charset="0"/>
                <a:cs typeface="Arial" panose="020B0604020202020204" pitchFamily="34" charset="0"/>
              </a:rPr>
              <a:t>PSW:</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documents the warrant that the Part Meets the design Intent</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will be used to communicate back to the supplier the acceptance or rejection of the PPAP</a:t>
            </a:r>
          </a:p>
          <a:p>
            <a:pPr marL="0" indent="0">
              <a:buNone/>
            </a:pPr>
            <a:r>
              <a:rPr lang="en-US" sz="1200" b="1" dirty="0">
                <a:latin typeface="Arial" panose="020B0604020202020204" pitchFamily="34" charset="0"/>
                <a:cs typeface="Arial" panose="020B0604020202020204" pitchFamily="34" charset="0"/>
              </a:rPr>
              <a:t>DIMENSIONAL:</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is used in conjunction with a “bubble print” to document the actual dimensions of the PPAP part.</a:t>
            </a:r>
          </a:p>
          <a:p>
            <a:pPr marL="0" indent="0">
              <a:buNone/>
            </a:pPr>
            <a:r>
              <a:rPr lang="en-US" sz="1200" b="1" dirty="0">
                <a:latin typeface="Arial" panose="020B0604020202020204" pitchFamily="34" charset="0"/>
                <a:cs typeface="Arial" panose="020B0604020202020204" pitchFamily="34" charset="0"/>
              </a:rPr>
              <a:t>PRINT NOTES:</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is used to document all the remaining notes on print (Attach copy of Raw Material Certification / Performance Test Report</a:t>
            </a:r>
          </a:p>
          <a:p>
            <a:pPr marL="0" indent="0">
              <a:buNone/>
            </a:pPr>
            <a:r>
              <a:rPr lang="en-US" sz="1200" dirty="0">
                <a:latin typeface="Arial" panose="020B0604020202020204" pitchFamily="34" charset="0"/>
                <a:cs typeface="Arial" panose="020B0604020202020204" pitchFamily="34" charset="0"/>
              </a:rPr>
              <a:t>/ Surface Finish / Labeling, Paint Process, Welding)</a:t>
            </a:r>
          </a:p>
          <a:p>
            <a:pPr marL="0" indent="0">
              <a:buNone/>
            </a:pPr>
            <a:r>
              <a:rPr lang="en-US" sz="1200" b="1" dirty="0">
                <a:latin typeface="Arial" panose="020B0604020202020204" pitchFamily="34" charset="0"/>
                <a:cs typeface="Arial" panose="020B0604020202020204" pitchFamily="34" charset="0"/>
              </a:rPr>
              <a:t>PRINT NOTES – PAINT:</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is optional depending if there are Print Notes specifying paint / coating requirements.</a:t>
            </a:r>
          </a:p>
          <a:p>
            <a:pPr marL="0" indent="0">
              <a:buNone/>
            </a:pPr>
            <a:r>
              <a:rPr lang="en-US" sz="1200" b="1" dirty="0">
                <a:latin typeface="Arial" panose="020B0604020202020204" pitchFamily="34" charset="0"/>
                <a:cs typeface="Arial" panose="020B0604020202020204" pitchFamily="34" charset="0"/>
              </a:rPr>
              <a:t>PRINT NOTES – WELDING:</a:t>
            </a:r>
          </a:p>
          <a:p>
            <a:pPr marL="0" indent="0">
              <a:buNone/>
            </a:pPr>
            <a:r>
              <a:rPr lang="en-US" sz="1200" dirty="0" smtClean="0">
                <a:latin typeface="Arial" panose="020B0604020202020204" pitchFamily="34" charset="0"/>
                <a:cs typeface="Arial" panose="020B0604020202020204" pitchFamily="34" charset="0"/>
              </a:rPr>
              <a:t> This </a:t>
            </a:r>
            <a:r>
              <a:rPr lang="en-US" sz="1200" dirty="0">
                <a:latin typeface="Arial" panose="020B0604020202020204" pitchFamily="34" charset="0"/>
                <a:cs typeface="Arial" panose="020B0604020202020204" pitchFamily="34" charset="0"/>
              </a:rPr>
              <a:t>is optional depending if there are Print Notes / Welding requirements specified.</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6865" b="6114"/>
          <a:stretch/>
        </p:blipFill>
        <p:spPr bwMode="auto">
          <a:xfrm>
            <a:off x="152400" y="1216718"/>
            <a:ext cx="8742218"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Up Arrow 4"/>
          <p:cNvSpPr/>
          <p:nvPr/>
        </p:nvSpPr>
        <p:spPr>
          <a:xfrm>
            <a:off x="9906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18288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28194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3276600" y="1592706"/>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3962400" y="158115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Up Arrow 10"/>
          <p:cNvSpPr/>
          <p:nvPr/>
        </p:nvSpPr>
        <p:spPr>
          <a:xfrm>
            <a:off x="4724400" y="1592706"/>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Up Arrow 11"/>
          <p:cNvSpPr/>
          <p:nvPr/>
        </p:nvSpPr>
        <p:spPr>
          <a:xfrm>
            <a:off x="5715000" y="1592706"/>
            <a:ext cx="304800" cy="571500"/>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7086600" y="1592706"/>
            <a:ext cx="304800" cy="571500"/>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6316310" y="2804636"/>
            <a:ext cx="2578308" cy="1066800"/>
            <a:chOff x="6187644" y="1731984"/>
            <a:chExt cx="2578308" cy="1066800"/>
          </a:xfrm>
        </p:grpSpPr>
        <p:sp>
          <p:nvSpPr>
            <p:cNvPr id="6" name="Rectangle 5"/>
            <p:cNvSpPr/>
            <p:nvPr/>
          </p:nvSpPr>
          <p:spPr>
            <a:xfrm>
              <a:off x="6187644" y="1731984"/>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5" name="Up Arrow 14"/>
            <p:cNvSpPr/>
            <p:nvPr/>
          </p:nvSpPr>
          <p:spPr>
            <a:xfrm>
              <a:off x="6290872" y="1877852"/>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a:off x="6315856" y="2375645"/>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le 1"/>
          <p:cNvSpPr txBox="1">
            <a:spLocks/>
          </p:cNvSpPr>
          <p:nvPr/>
        </p:nvSpPr>
        <p:spPr>
          <a:xfrm>
            <a:off x="457200" y="152400"/>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t>PPAP Workbook – Level 2 Requirements</a:t>
            </a:r>
          </a:p>
        </p:txBody>
      </p:sp>
      <p:cxnSp>
        <p:nvCxnSpPr>
          <p:cNvPr id="19" name="Straight Connector 18"/>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466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Intro “TAB” – PPAP Workbook</a:t>
            </a:r>
            <a:endParaRPr lang="en-US" sz="2400"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3980" b="6114"/>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476179"/>
            <a:ext cx="4572000" cy="2031325"/>
          </a:xfrm>
          <a:prstGeom prst="rect">
            <a:avLst/>
          </a:prstGeom>
        </p:spPr>
        <p:txBody>
          <a:bodyPr>
            <a:spAutoFit/>
          </a:bodyPr>
          <a:lstStyle/>
          <a:p>
            <a:r>
              <a:rPr lang="en-US" dirty="0" smtClean="0"/>
              <a:t>1</a:t>
            </a:r>
            <a:r>
              <a:rPr lang="en-US" dirty="0"/>
              <a:t>. Part Information</a:t>
            </a:r>
          </a:p>
          <a:p>
            <a:r>
              <a:rPr lang="en-US" dirty="0"/>
              <a:t>2. Supplier </a:t>
            </a:r>
            <a:r>
              <a:rPr lang="en-US" dirty="0" smtClean="0"/>
              <a:t>Information</a:t>
            </a:r>
          </a:p>
          <a:p>
            <a:endParaRPr lang="en-US" dirty="0" smtClean="0"/>
          </a:p>
          <a:p>
            <a:endParaRPr lang="en-US" dirty="0"/>
          </a:p>
          <a:p>
            <a:r>
              <a:rPr lang="en-US" dirty="0"/>
              <a:t>Note: This information will</a:t>
            </a:r>
          </a:p>
          <a:p>
            <a:r>
              <a:rPr lang="en-US" dirty="0"/>
              <a:t>Be transferred to all “like” fields</a:t>
            </a:r>
          </a:p>
          <a:p>
            <a:r>
              <a:rPr lang="en-US" dirty="0"/>
              <a:t>In this PPAP Workbook</a:t>
            </a:r>
            <a:r>
              <a:rPr lang="en-US" dirty="0" smtClean="0"/>
              <a:t>.</a:t>
            </a:r>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384" y="1314919"/>
            <a:ext cx="3971925" cy="402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0" name="Group 9"/>
          <p:cNvGrpSpPr/>
          <p:nvPr/>
        </p:nvGrpSpPr>
        <p:grpSpPr>
          <a:xfrm>
            <a:off x="5306284" y="5343994"/>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5001484" y="146926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200400" y="3657600"/>
            <a:ext cx="345008" cy="3671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3200400" y="4323950"/>
            <a:ext cx="345008" cy="3671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1"/>
          </p:cNvCxnSpPr>
          <p:nvPr/>
        </p:nvCxnSpPr>
        <p:spPr>
          <a:xfrm flipH="1" flipV="1">
            <a:off x="2895600" y="3841153"/>
            <a:ext cx="304800" cy="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2873115" y="4507504"/>
            <a:ext cx="304800" cy="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055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8335"/>
            <a:ext cx="4244705" cy="3348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PPAP Submission Requirements</a:t>
            </a:r>
            <a:endParaRPr lang="en-US" sz="2400" b="1"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53980" b="6114"/>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476179"/>
            <a:ext cx="3858491" cy="1754326"/>
          </a:xfrm>
          <a:prstGeom prst="rect">
            <a:avLst/>
          </a:prstGeom>
        </p:spPr>
        <p:txBody>
          <a:bodyPr wrap="square">
            <a:spAutoFit/>
          </a:bodyPr>
          <a:lstStyle/>
          <a:p>
            <a:pPr marL="342900" indent="-342900">
              <a:buAutoNum type="arabicPeriod"/>
            </a:pPr>
            <a:r>
              <a:rPr lang="en-US" dirty="0" smtClean="0"/>
              <a:t>Level 2 Submission is the Default PPAP level.</a:t>
            </a:r>
          </a:p>
          <a:p>
            <a:endParaRPr lang="en-US" dirty="0"/>
          </a:p>
          <a:p>
            <a:r>
              <a:rPr lang="en-US" dirty="0"/>
              <a:t>2. </a:t>
            </a:r>
            <a:r>
              <a:rPr lang="en-US" dirty="0" smtClean="0"/>
              <a:t>List of what is Required based on submission level (Level 1, 2, 3, 4)</a:t>
            </a:r>
          </a:p>
          <a:p>
            <a:endParaRPr lang="en-US" dirty="0" smtClean="0"/>
          </a:p>
        </p:txBody>
      </p:sp>
      <p:grpSp>
        <p:nvGrpSpPr>
          <p:cNvPr id="10" name="Group 9"/>
          <p:cNvGrpSpPr/>
          <p:nvPr/>
        </p:nvGrpSpPr>
        <p:grpSpPr>
          <a:xfrm>
            <a:off x="5306284" y="5343994"/>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5867400" y="1469261"/>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95400" y="1857207"/>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3770923" y="2109072"/>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1"/>
          </p:cNvCxnSpPr>
          <p:nvPr/>
        </p:nvCxnSpPr>
        <p:spPr>
          <a:xfrm flipH="1">
            <a:off x="990600" y="2040761"/>
            <a:ext cx="304800" cy="32143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770923" y="2476179"/>
            <a:ext cx="172504" cy="41942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742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800" y="1262261"/>
            <a:ext cx="3831679" cy="5148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PPAP Parts Labeling Requirements</a:t>
            </a:r>
            <a:endParaRPr lang="en-US" sz="2400" b="1"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53980" b="6114"/>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476179"/>
            <a:ext cx="3858491" cy="2031325"/>
          </a:xfrm>
          <a:prstGeom prst="rect">
            <a:avLst/>
          </a:prstGeom>
        </p:spPr>
        <p:txBody>
          <a:bodyPr wrap="square">
            <a:spAutoFit/>
          </a:bodyPr>
          <a:lstStyle/>
          <a:p>
            <a:pPr marL="342900" indent="-342900">
              <a:buAutoNum type="arabicPeriod"/>
            </a:pPr>
            <a:r>
              <a:rPr lang="en-US" dirty="0" smtClean="0"/>
              <a:t>All PPAP sample parts must be tagged with this label on the part and / or on the box</a:t>
            </a:r>
          </a:p>
          <a:p>
            <a:endParaRPr lang="en-US" dirty="0"/>
          </a:p>
          <a:p>
            <a:r>
              <a:rPr lang="en-US" dirty="0"/>
              <a:t>2. </a:t>
            </a:r>
            <a:r>
              <a:rPr lang="en-US" dirty="0" smtClean="0"/>
              <a:t>Document all the appropriate Part / Supplier / PO information on the label.</a:t>
            </a:r>
          </a:p>
          <a:p>
            <a:endParaRPr lang="en-US" dirty="0" smtClean="0"/>
          </a:p>
        </p:txBody>
      </p:sp>
      <p:grpSp>
        <p:nvGrpSpPr>
          <p:cNvPr id="10" name="Group 9"/>
          <p:cNvGrpSpPr/>
          <p:nvPr/>
        </p:nvGrpSpPr>
        <p:grpSpPr>
          <a:xfrm>
            <a:off x="5306284" y="5343994"/>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6858000" y="1469260"/>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425915" y="1350641"/>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2438400" y="346487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1"/>
          </p:cNvCxnSpPr>
          <p:nvPr/>
        </p:nvCxnSpPr>
        <p:spPr>
          <a:xfrm flipH="1">
            <a:off x="3121115" y="1534195"/>
            <a:ext cx="304800" cy="32143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2100639" y="3831986"/>
            <a:ext cx="514968" cy="41942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642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PSW – Part Submission Warrant</a:t>
            </a:r>
            <a:endParaRPr lang="en-US" sz="2400"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3980" b="6114"/>
          <a:stretch/>
        </p:blipFill>
        <p:spPr bwMode="auto">
          <a:xfrm>
            <a:off x="4175775" y="924599"/>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195440" y="1775083"/>
            <a:ext cx="4819660" cy="400110"/>
          </a:xfrm>
          <a:prstGeom prst="rect">
            <a:avLst/>
          </a:prstGeom>
          <a:ln>
            <a:solidFill>
              <a:schemeClr val="tx1"/>
            </a:solidFill>
          </a:ln>
        </p:spPr>
        <p:txBody>
          <a:bodyPr wrap="square">
            <a:spAutoFit/>
          </a:bodyPr>
          <a:lstStyle/>
          <a:p>
            <a:r>
              <a:rPr lang="en-US" sz="1000" dirty="0" smtClean="0"/>
              <a:t>Note: All fields must be completed.  If an area is not applicable mark as “N/A”. Below is a definition of what each “numbered” section is.</a:t>
            </a:r>
          </a:p>
        </p:txBody>
      </p:sp>
      <p:grpSp>
        <p:nvGrpSpPr>
          <p:cNvPr id="10" name="Group 9"/>
          <p:cNvGrpSpPr/>
          <p:nvPr/>
        </p:nvGrpSpPr>
        <p:grpSpPr>
          <a:xfrm>
            <a:off x="5306284" y="5734397"/>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7315200" y="1281331"/>
            <a:ext cx="304800" cy="44311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195440" y="2317790"/>
            <a:ext cx="4819660" cy="3323987"/>
          </a:xfrm>
          <a:prstGeom prst="rect">
            <a:avLst/>
          </a:prstGeom>
          <a:ln>
            <a:solidFill>
              <a:schemeClr val="tx1"/>
            </a:solidFill>
          </a:ln>
        </p:spPr>
        <p:txBody>
          <a:bodyPr wrap="square">
            <a:spAutoFit/>
          </a:bodyPr>
          <a:lstStyle/>
          <a:p>
            <a:r>
              <a:rPr lang="en-US" sz="1000" dirty="0" smtClean="0"/>
              <a:t>1.) Name of part on drawing</a:t>
            </a:r>
          </a:p>
          <a:p>
            <a:r>
              <a:rPr lang="en-US" sz="1000" dirty="0" smtClean="0"/>
              <a:t>2.) HED part number on PO/drawing</a:t>
            </a:r>
          </a:p>
          <a:p>
            <a:r>
              <a:rPr lang="en-US" sz="1000" dirty="0" smtClean="0"/>
              <a:t>3.) HED part number on drawing</a:t>
            </a:r>
          </a:p>
          <a:p>
            <a:r>
              <a:rPr lang="en-US" sz="1000" dirty="0" smtClean="0"/>
              <a:t>4.) Supplier part number if applicable (n/a if not)</a:t>
            </a:r>
          </a:p>
          <a:p>
            <a:r>
              <a:rPr lang="en-US" sz="1000" dirty="0" smtClean="0"/>
              <a:t>5.) Engineering change level (ex. Rev B, this will be on the drawing / PO)</a:t>
            </a:r>
          </a:p>
          <a:p>
            <a:r>
              <a:rPr lang="en-US" sz="1000" dirty="0" smtClean="0"/>
              <a:t>6.) Engineering date (ex. 4/7/14, this will be on the drawing / PO)</a:t>
            </a:r>
          </a:p>
          <a:p>
            <a:r>
              <a:rPr lang="en-US" sz="1000" dirty="0" smtClean="0"/>
              <a:t>7.) Is this Safety / Government regulation (ex. Drawing will indicate if it is FMVSS, or other industry standard safety regulations.</a:t>
            </a:r>
          </a:p>
          <a:p>
            <a:r>
              <a:rPr lang="en-US" sz="1000" dirty="0" smtClean="0"/>
              <a:t>8.) PO number driving demand for this part / PPAP.</a:t>
            </a:r>
          </a:p>
          <a:p>
            <a:r>
              <a:rPr lang="en-US" sz="1000" dirty="0" smtClean="0"/>
              <a:t>9.) This section requires all applicable supplier location information</a:t>
            </a:r>
          </a:p>
          <a:p>
            <a:r>
              <a:rPr lang="en-US" sz="1000" dirty="0" smtClean="0"/>
              <a:t>10.) Buyer Name</a:t>
            </a:r>
          </a:p>
          <a:p>
            <a:r>
              <a:rPr lang="en-US" sz="1000" dirty="0" smtClean="0"/>
              <a:t>11.) Materials Reporting, acknowledgment the parts meet the hazardous material restrictions outline per the drawing, supplier standards guides or other contract flow down requirements</a:t>
            </a:r>
          </a:p>
          <a:p>
            <a:r>
              <a:rPr lang="en-US" sz="1000" dirty="0" smtClean="0"/>
              <a:t>12.) Check the reason for the PPAP submission</a:t>
            </a:r>
          </a:p>
          <a:p>
            <a:r>
              <a:rPr lang="en-US" sz="1000" dirty="0" smtClean="0"/>
              <a:t>13.) Check the Level of PPAP that was requested by HED and check what documents in the PPAP have been submitted that are applicable for this component</a:t>
            </a:r>
          </a:p>
          <a:p>
            <a:r>
              <a:rPr lang="en-US" sz="1000" dirty="0" smtClean="0"/>
              <a:t>14.) If supplier has HED owned tooling document here.</a:t>
            </a:r>
          </a:p>
          <a:p>
            <a:r>
              <a:rPr lang="en-US" sz="1000" dirty="0" smtClean="0"/>
              <a:t>15.) Supplier point of contact information </a:t>
            </a:r>
          </a:p>
          <a:p>
            <a:endParaRPr lang="en-US" sz="1000" dirty="0"/>
          </a:p>
          <a:p>
            <a:r>
              <a:rPr lang="en-US" sz="1000" b="1" dirty="0" smtClean="0">
                <a:solidFill>
                  <a:srgbClr val="FF0000"/>
                </a:solidFill>
              </a:rPr>
              <a:t>**DO NOT LEAVE ANY SECTION BLANK. N/A IS OK WHERE NECESSARY**</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876744"/>
            <a:ext cx="3833812" cy="5618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a:xfrm>
            <a:off x="685800" y="108833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a:t>
            </a:r>
            <a:endParaRPr lang="en-US" sz="800" dirty="0">
              <a:solidFill>
                <a:schemeClr val="tx1"/>
              </a:solidFill>
              <a:latin typeface="Arial" panose="020B0604020202020204" pitchFamily="34" charset="0"/>
              <a:cs typeface="Arial" panose="020B0604020202020204" pitchFamily="34" charset="0"/>
            </a:endParaRPr>
          </a:p>
        </p:txBody>
      </p:sp>
      <p:sp>
        <p:nvSpPr>
          <p:cNvPr id="22" name="Oval 21"/>
          <p:cNvSpPr/>
          <p:nvPr/>
        </p:nvSpPr>
        <p:spPr>
          <a:xfrm>
            <a:off x="3352800" y="109853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2</a:t>
            </a:r>
            <a:endParaRPr lang="en-US" sz="800" dirty="0">
              <a:solidFill>
                <a:schemeClr val="tx1"/>
              </a:solidFill>
              <a:latin typeface="Arial" panose="020B0604020202020204" pitchFamily="34" charset="0"/>
              <a:cs typeface="Arial" panose="020B0604020202020204" pitchFamily="34" charset="0"/>
            </a:endParaRPr>
          </a:p>
        </p:txBody>
      </p:sp>
      <p:sp>
        <p:nvSpPr>
          <p:cNvPr id="23" name="Oval 22"/>
          <p:cNvSpPr/>
          <p:nvPr/>
        </p:nvSpPr>
        <p:spPr>
          <a:xfrm>
            <a:off x="1010728" y="1270358"/>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3</a:t>
            </a:r>
            <a:endParaRPr lang="en-US" sz="800" dirty="0">
              <a:solidFill>
                <a:schemeClr val="tx1"/>
              </a:solidFill>
              <a:latin typeface="Arial" panose="020B0604020202020204" pitchFamily="34" charset="0"/>
              <a:cs typeface="Arial" panose="020B0604020202020204" pitchFamily="34" charset="0"/>
            </a:endParaRPr>
          </a:p>
        </p:txBody>
      </p:sp>
      <p:sp>
        <p:nvSpPr>
          <p:cNvPr id="24" name="Oval 23"/>
          <p:cNvSpPr/>
          <p:nvPr/>
        </p:nvSpPr>
        <p:spPr>
          <a:xfrm>
            <a:off x="2819400" y="1239358"/>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4</a:t>
            </a:r>
            <a:endParaRPr lang="en-US" sz="800" dirty="0">
              <a:solidFill>
                <a:schemeClr val="tx1"/>
              </a:solidFill>
              <a:latin typeface="Arial" panose="020B0604020202020204" pitchFamily="34" charset="0"/>
              <a:cs typeface="Arial" panose="020B0604020202020204" pitchFamily="34" charset="0"/>
            </a:endParaRPr>
          </a:p>
        </p:txBody>
      </p:sp>
      <p:sp>
        <p:nvSpPr>
          <p:cNvPr id="25" name="Oval 24"/>
          <p:cNvSpPr/>
          <p:nvPr/>
        </p:nvSpPr>
        <p:spPr>
          <a:xfrm>
            <a:off x="1371600" y="1349227"/>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5</a:t>
            </a:r>
            <a:endParaRPr lang="en-US" sz="800" dirty="0">
              <a:solidFill>
                <a:schemeClr val="tx1"/>
              </a:solidFill>
              <a:latin typeface="Arial" panose="020B0604020202020204" pitchFamily="34" charset="0"/>
              <a:cs typeface="Arial" panose="020B0604020202020204" pitchFamily="34" charset="0"/>
            </a:endParaRPr>
          </a:p>
        </p:txBody>
      </p:sp>
      <p:sp>
        <p:nvSpPr>
          <p:cNvPr id="26" name="Oval 25"/>
          <p:cNvSpPr/>
          <p:nvPr/>
        </p:nvSpPr>
        <p:spPr>
          <a:xfrm>
            <a:off x="3429000" y="140319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6</a:t>
            </a:r>
            <a:endParaRPr lang="en-US" sz="800" dirty="0">
              <a:solidFill>
                <a:schemeClr val="tx1"/>
              </a:solidFill>
              <a:latin typeface="Arial" panose="020B0604020202020204" pitchFamily="34" charset="0"/>
              <a:cs typeface="Arial" panose="020B0604020202020204" pitchFamily="34" charset="0"/>
            </a:endParaRPr>
          </a:p>
        </p:txBody>
      </p:sp>
      <p:sp>
        <p:nvSpPr>
          <p:cNvPr id="27" name="Oval 26"/>
          <p:cNvSpPr/>
          <p:nvPr/>
        </p:nvSpPr>
        <p:spPr>
          <a:xfrm>
            <a:off x="2842403" y="1525963"/>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8</a:t>
            </a:r>
            <a:endParaRPr lang="en-US" sz="800" dirty="0">
              <a:solidFill>
                <a:schemeClr val="tx1"/>
              </a:solidFill>
              <a:latin typeface="Arial" panose="020B0604020202020204" pitchFamily="34" charset="0"/>
              <a:cs typeface="Arial" panose="020B0604020202020204" pitchFamily="34" charset="0"/>
            </a:endParaRPr>
          </a:p>
        </p:txBody>
      </p:sp>
      <p:sp>
        <p:nvSpPr>
          <p:cNvPr id="28" name="Oval 27"/>
          <p:cNvSpPr/>
          <p:nvPr/>
        </p:nvSpPr>
        <p:spPr>
          <a:xfrm>
            <a:off x="1058173" y="154108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7</a:t>
            </a:r>
            <a:endParaRPr lang="en-US" sz="800" dirty="0">
              <a:solidFill>
                <a:schemeClr val="tx1"/>
              </a:solidFill>
              <a:latin typeface="Arial" panose="020B0604020202020204" pitchFamily="34" charset="0"/>
              <a:cs typeface="Arial" panose="020B0604020202020204" pitchFamily="34" charset="0"/>
            </a:endParaRPr>
          </a:p>
        </p:txBody>
      </p:sp>
      <p:sp>
        <p:nvSpPr>
          <p:cNvPr id="29" name="Oval 28"/>
          <p:cNvSpPr/>
          <p:nvPr/>
        </p:nvSpPr>
        <p:spPr>
          <a:xfrm>
            <a:off x="2819400" y="1888172"/>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10</a:t>
            </a:r>
            <a:endParaRPr lang="en-US" sz="800" dirty="0">
              <a:solidFill>
                <a:schemeClr val="tx1"/>
              </a:solidFill>
              <a:latin typeface="Arial" panose="020B0604020202020204" pitchFamily="34" charset="0"/>
              <a:cs typeface="Arial" panose="020B0604020202020204" pitchFamily="34" charset="0"/>
            </a:endParaRPr>
          </a:p>
        </p:txBody>
      </p:sp>
      <p:sp>
        <p:nvSpPr>
          <p:cNvPr id="30" name="Oval 29"/>
          <p:cNvSpPr/>
          <p:nvPr/>
        </p:nvSpPr>
        <p:spPr>
          <a:xfrm>
            <a:off x="1010728" y="1888172"/>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9</a:t>
            </a:r>
            <a:endParaRPr lang="en-US" sz="800" dirty="0">
              <a:solidFill>
                <a:schemeClr val="tx1"/>
              </a:solidFill>
              <a:latin typeface="Arial" panose="020B0604020202020204" pitchFamily="34" charset="0"/>
              <a:cs typeface="Arial" panose="020B0604020202020204" pitchFamily="34" charset="0"/>
            </a:endParaRPr>
          </a:p>
        </p:txBody>
      </p:sp>
      <p:sp>
        <p:nvSpPr>
          <p:cNvPr id="31" name="Oval 30"/>
          <p:cNvSpPr/>
          <p:nvPr/>
        </p:nvSpPr>
        <p:spPr>
          <a:xfrm>
            <a:off x="457200" y="2243131"/>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11</a:t>
            </a:r>
            <a:endParaRPr lang="en-US" sz="800" dirty="0">
              <a:solidFill>
                <a:schemeClr val="tx1"/>
              </a:solidFill>
              <a:latin typeface="Arial" panose="020B0604020202020204" pitchFamily="34" charset="0"/>
              <a:cs typeface="Arial" panose="020B0604020202020204" pitchFamily="34" charset="0"/>
            </a:endParaRPr>
          </a:p>
        </p:txBody>
      </p:sp>
      <p:sp>
        <p:nvSpPr>
          <p:cNvPr id="32" name="Oval 31"/>
          <p:cNvSpPr/>
          <p:nvPr/>
        </p:nvSpPr>
        <p:spPr>
          <a:xfrm>
            <a:off x="1239328" y="2569072"/>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12</a:t>
            </a:r>
            <a:endParaRPr lang="en-US" sz="800" dirty="0">
              <a:solidFill>
                <a:schemeClr val="tx1"/>
              </a:solidFill>
              <a:latin typeface="Arial" panose="020B0604020202020204" pitchFamily="34" charset="0"/>
              <a:cs typeface="Arial" panose="020B0604020202020204" pitchFamily="34" charset="0"/>
            </a:endParaRPr>
          </a:p>
        </p:txBody>
      </p:sp>
      <p:sp>
        <p:nvSpPr>
          <p:cNvPr id="33" name="Oval 32"/>
          <p:cNvSpPr/>
          <p:nvPr/>
        </p:nvSpPr>
        <p:spPr>
          <a:xfrm>
            <a:off x="1671052" y="304800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13</a:t>
            </a:r>
            <a:endParaRPr lang="en-US" sz="800" dirty="0">
              <a:solidFill>
                <a:schemeClr val="tx1"/>
              </a:solidFill>
              <a:latin typeface="Arial" panose="020B0604020202020204" pitchFamily="34" charset="0"/>
              <a:cs typeface="Arial" panose="020B0604020202020204" pitchFamily="34" charset="0"/>
            </a:endParaRPr>
          </a:p>
        </p:txBody>
      </p:sp>
      <p:sp>
        <p:nvSpPr>
          <p:cNvPr id="34" name="Oval 33"/>
          <p:cNvSpPr/>
          <p:nvPr/>
        </p:nvSpPr>
        <p:spPr>
          <a:xfrm>
            <a:off x="2568200" y="480060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14</a:t>
            </a:r>
            <a:endParaRPr lang="en-US" sz="800" dirty="0">
              <a:solidFill>
                <a:schemeClr val="tx1"/>
              </a:solidFill>
              <a:latin typeface="Arial" panose="020B0604020202020204" pitchFamily="34" charset="0"/>
              <a:cs typeface="Arial" panose="020B0604020202020204" pitchFamily="34" charset="0"/>
            </a:endParaRPr>
          </a:p>
        </p:txBody>
      </p:sp>
      <p:sp>
        <p:nvSpPr>
          <p:cNvPr id="35" name="Oval 34"/>
          <p:cNvSpPr/>
          <p:nvPr/>
        </p:nvSpPr>
        <p:spPr>
          <a:xfrm>
            <a:off x="1213852" y="5334000"/>
            <a:ext cx="457200" cy="1739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panose="020B0604020202020204" pitchFamily="34" charset="0"/>
                <a:cs typeface="Arial" panose="020B0604020202020204" pitchFamily="34" charset="0"/>
              </a:rPr>
              <a:t>15</a:t>
            </a:r>
            <a:endParaRPr lang="en-US" sz="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689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689" y="1755010"/>
            <a:ext cx="3874808" cy="4682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52400"/>
            <a:ext cx="8229600" cy="685800"/>
          </a:xfrm>
        </p:spPr>
        <p:txBody>
          <a:bodyPr>
            <a:normAutofit/>
          </a:bodyPr>
          <a:lstStyle/>
          <a:p>
            <a:pPr algn="l"/>
            <a:r>
              <a:rPr lang="en-US" sz="2400" b="1" dirty="0" smtClean="0"/>
              <a:t>DIMENSIONAL RESULTS</a:t>
            </a:r>
            <a:endParaRPr lang="en-US" sz="2400" b="1"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53980" b="6114"/>
          <a:stretch/>
        </p:blipFill>
        <p:spPr bwMode="auto">
          <a:xfrm>
            <a:off x="4175775" y="1088330"/>
            <a:ext cx="4839325" cy="347863"/>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4523509" y="2476179"/>
            <a:ext cx="4491591" cy="2677656"/>
          </a:xfrm>
          <a:prstGeom prst="rect">
            <a:avLst/>
          </a:prstGeom>
        </p:spPr>
        <p:txBody>
          <a:bodyPr wrap="square">
            <a:spAutoFit/>
          </a:bodyPr>
          <a:lstStyle/>
          <a:p>
            <a:pPr marL="342900" indent="-342900">
              <a:buAutoNum type="arabicPeriod"/>
            </a:pPr>
            <a:r>
              <a:rPr lang="en-US" sz="1400" u="sng" dirty="0" smtClean="0"/>
              <a:t>ITEM:</a:t>
            </a:r>
            <a:r>
              <a:rPr lang="en-US" sz="1400" dirty="0" smtClean="0"/>
              <a:t> Numbering needs to match Design Records / “Bubble Print”</a:t>
            </a:r>
          </a:p>
          <a:p>
            <a:pPr marL="342900" indent="-342900">
              <a:buAutoNum type="arabicPeriod"/>
            </a:pPr>
            <a:r>
              <a:rPr lang="en-US" sz="1400" u="sng" dirty="0" smtClean="0"/>
              <a:t>DIMENSIONAL / SPECIFICATION:</a:t>
            </a:r>
            <a:r>
              <a:rPr lang="en-US" sz="1400" dirty="0" smtClean="0"/>
              <a:t> Mark the low &amp; high values in the MIN / MAX respectively</a:t>
            </a:r>
          </a:p>
          <a:p>
            <a:pPr marL="342900" indent="-342900">
              <a:buAutoNum type="arabicPeriod"/>
            </a:pPr>
            <a:r>
              <a:rPr lang="en-US" sz="1400" u="sng" dirty="0" smtClean="0"/>
              <a:t>GAGE TYPE:</a:t>
            </a:r>
            <a:r>
              <a:rPr lang="en-US" sz="1400" dirty="0" smtClean="0"/>
              <a:t> Mark the gage used to measure item</a:t>
            </a:r>
          </a:p>
          <a:p>
            <a:pPr marL="342900" indent="-342900">
              <a:buAutoNum type="arabicPeriod"/>
            </a:pPr>
            <a:r>
              <a:rPr lang="en-US" sz="1400" u="sng" dirty="0" smtClean="0"/>
              <a:t>QTY TESTED</a:t>
            </a:r>
            <a:r>
              <a:rPr lang="en-US" sz="1400" dirty="0" smtClean="0"/>
              <a:t>: Mark how many parts measured (at a minimum 1 piece per cavity if applicable)</a:t>
            </a:r>
          </a:p>
          <a:p>
            <a:pPr marL="342900" indent="-342900">
              <a:buAutoNum type="arabicPeriod"/>
            </a:pPr>
            <a:r>
              <a:rPr lang="en-US" sz="1400" u="sng" dirty="0" smtClean="0"/>
              <a:t>DATA:</a:t>
            </a:r>
            <a:r>
              <a:rPr lang="en-US" sz="1400" dirty="0" smtClean="0"/>
              <a:t> Mark actual results</a:t>
            </a:r>
            <a:endParaRPr lang="en-US" sz="1400" u="sng" dirty="0" smtClean="0"/>
          </a:p>
          <a:p>
            <a:pPr marL="342900" indent="-342900">
              <a:buAutoNum type="arabicPeriod"/>
            </a:pPr>
            <a:r>
              <a:rPr lang="en-US" sz="1400" u="sng" dirty="0" smtClean="0"/>
              <a:t>OK / NOT OK</a:t>
            </a:r>
            <a:r>
              <a:rPr lang="en-US" sz="1400" dirty="0" smtClean="0"/>
              <a:t>: Check each measurement as good or bad by marking OK / NOT OK appropriately</a:t>
            </a:r>
          </a:p>
          <a:p>
            <a:pPr marL="342900" indent="-342900">
              <a:buAutoNum type="arabicPeriod"/>
            </a:pPr>
            <a:r>
              <a:rPr lang="en-US" sz="1400" u="sng" dirty="0" smtClean="0"/>
              <a:t>SIGNATURE SECTION</a:t>
            </a:r>
            <a:r>
              <a:rPr lang="en-US" sz="1400" dirty="0" smtClean="0"/>
              <a:t>: Fill in Name, Signature, Title and Date for supplier sign off</a:t>
            </a:r>
          </a:p>
        </p:txBody>
      </p:sp>
      <p:grpSp>
        <p:nvGrpSpPr>
          <p:cNvPr id="10" name="Group 9"/>
          <p:cNvGrpSpPr/>
          <p:nvPr/>
        </p:nvGrpSpPr>
        <p:grpSpPr>
          <a:xfrm>
            <a:off x="5306284" y="5343994"/>
            <a:ext cx="2578308" cy="1066800"/>
            <a:chOff x="6173449" y="1080538"/>
            <a:chExt cx="2578308" cy="1066800"/>
          </a:xfrm>
        </p:grpSpPr>
        <p:sp>
          <p:nvSpPr>
            <p:cNvPr id="11" name="Rectangle 10"/>
            <p:cNvSpPr/>
            <p:nvPr/>
          </p:nvSpPr>
          <p:spPr>
            <a:xfrm>
              <a:off x="6173449" y="1080538"/>
              <a:ext cx="2578308" cy="1066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rPr>
                <a:t>           Required Always</a:t>
              </a:r>
            </a:p>
            <a:p>
              <a:endParaRPr lang="en-US" sz="1400" dirty="0" smtClean="0">
                <a:solidFill>
                  <a:schemeClr val="tx1"/>
                </a:solidFill>
              </a:endParaRPr>
            </a:p>
            <a:p>
              <a:r>
                <a:rPr lang="en-US" sz="1400" dirty="0" smtClean="0">
                  <a:solidFill>
                    <a:schemeClr val="tx1"/>
                  </a:solidFill>
                </a:rPr>
                <a:t>           Required where applicable</a:t>
              </a:r>
              <a:endParaRPr lang="en-US" sz="1400" dirty="0">
                <a:solidFill>
                  <a:schemeClr val="tx1"/>
                </a:solidFill>
              </a:endParaRPr>
            </a:p>
          </p:txBody>
        </p:sp>
        <p:sp>
          <p:nvSpPr>
            <p:cNvPr id="12" name="Up Arrow 11"/>
            <p:cNvSpPr/>
            <p:nvPr/>
          </p:nvSpPr>
          <p:spPr>
            <a:xfrm>
              <a:off x="6290872" y="1234191"/>
              <a:ext cx="329784" cy="28575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6315856" y="1731984"/>
              <a:ext cx="304800" cy="203772"/>
            </a:xfrm>
            <a:prstGeom prst="up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Up Arrow 13"/>
          <p:cNvSpPr/>
          <p:nvPr/>
        </p:nvSpPr>
        <p:spPr>
          <a:xfrm>
            <a:off x="7879337" y="1469260"/>
            <a:ext cx="304800" cy="571500"/>
          </a:xfrm>
          <a:prstGeom prst="up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12192" y="191399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1</a:t>
            </a:r>
            <a:endParaRPr lang="en-US" b="1" dirty="0">
              <a:solidFill>
                <a:srgbClr val="FF0000"/>
              </a:solidFill>
            </a:endParaRPr>
          </a:p>
        </p:txBody>
      </p:sp>
      <p:sp>
        <p:nvSpPr>
          <p:cNvPr id="16" name="Rectangle 15"/>
          <p:cNvSpPr/>
          <p:nvPr/>
        </p:nvSpPr>
        <p:spPr>
          <a:xfrm>
            <a:off x="923180" y="1913999"/>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2</a:t>
            </a:r>
            <a:endParaRPr lang="en-US" b="1" dirty="0">
              <a:solidFill>
                <a:srgbClr val="FF0000"/>
              </a:solidFill>
            </a:endParaRPr>
          </a:p>
        </p:txBody>
      </p:sp>
      <p:cxnSp>
        <p:nvCxnSpPr>
          <p:cNvPr id="9" name="Straight Arrow Connector 8"/>
          <p:cNvCxnSpPr>
            <a:stCxn id="7" idx="2"/>
          </p:cNvCxnSpPr>
          <p:nvPr/>
        </p:nvCxnSpPr>
        <p:spPr>
          <a:xfrm>
            <a:off x="284696" y="2281106"/>
            <a:ext cx="172504" cy="3858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2"/>
          </p:cNvCxnSpPr>
          <p:nvPr/>
        </p:nvCxnSpPr>
        <p:spPr>
          <a:xfrm flipH="1">
            <a:off x="966942" y="2281106"/>
            <a:ext cx="128742" cy="38589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 y="685800"/>
            <a:ext cx="815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52400" y="2819400"/>
            <a:ext cx="4191000" cy="211899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16" idx="2"/>
          </p:cNvCxnSpPr>
          <p:nvPr/>
        </p:nvCxnSpPr>
        <p:spPr>
          <a:xfrm>
            <a:off x="1095684" y="2281106"/>
            <a:ext cx="428316" cy="26914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676400" y="138663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a:t>
            </a:r>
            <a:endParaRPr lang="en-US" b="1" dirty="0">
              <a:solidFill>
                <a:srgbClr val="FF0000"/>
              </a:solidFill>
            </a:endParaRPr>
          </a:p>
        </p:txBody>
      </p:sp>
      <p:sp>
        <p:nvSpPr>
          <p:cNvPr id="28" name="Rectangle 27"/>
          <p:cNvSpPr/>
          <p:nvPr/>
        </p:nvSpPr>
        <p:spPr>
          <a:xfrm>
            <a:off x="2247900" y="138790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a:t>
            </a:r>
            <a:endParaRPr lang="en-US" b="1" dirty="0">
              <a:solidFill>
                <a:srgbClr val="FF0000"/>
              </a:solidFill>
            </a:endParaRPr>
          </a:p>
        </p:txBody>
      </p:sp>
      <p:sp>
        <p:nvSpPr>
          <p:cNvPr id="29" name="Rectangle 28"/>
          <p:cNvSpPr/>
          <p:nvPr/>
        </p:nvSpPr>
        <p:spPr>
          <a:xfrm>
            <a:off x="2941644" y="1913998"/>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a:t>
            </a:r>
            <a:endParaRPr lang="en-US" b="1" dirty="0">
              <a:solidFill>
                <a:srgbClr val="FF0000"/>
              </a:solidFill>
            </a:endParaRPr>
          </a:p>
        </p:txBody>
      </p:sp>
      <p:sp>
        <p:nvSpPr>
          <p:cNvPr id="30" name="Rectangle 29"/>
          <p:cNvSpPr/>
          <p:nvPr/>
        </p:nvSpPr>
        <p:spPr>
          <a:xfrm>
            <a:off x="3657600" y="1922123"/>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6</a:t>
            </a:r>
            <a:endParaRPr lang="en-US" b="1" dirty="0">
              <a:solidFill>
                <a:srgbClr val="FF0000"/>
              </a:solidFill>
            </a:endParaRPr>
          </a:p>
        </p:txBody>
      </p:sp>
      <p:cxnSp>
        <p:nvCxnSpPr>
          <p:cNvPr id="31" name="Straight Arrow Connector 30"/>
          <p:cNvCxnSpPr/>
          <p:nvPr/>
        </p:nvCxnSpPr>
        <p:spPr>
          <a:xfrm>
            <a:off x="1848904" y="1755010"/>
            <a:ext cx="172504" cy="91199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420404" y="1755010"/>
            <a:ext cx="0" cy="7952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9" idx="2"/>
          </p:cNvCxnSpPr>
          <p:nvPr/>
        </p:nvCxnSpPr>
        <p:spPr>
          <a:xfrm flipH="1">
            <a:off x="2743200" y="2281105"/>
            <a:ext cx="370948" cy="3777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9" idx="2"/>
          </p:cNvCxnSpPr>
          <p:nvPr/>
        </p:nvCxnSpPr>
        <p:spPr>
          <a:xfrm>
            <a:off x="3114148" y="2281105"/>
            <a:ext cx="0" cy="3777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9" idx="2"/>
          </p:cNvCxnSpPr>
          <p:nvPr/>
        </p:nvCxnSpPr>
        <p:spPr>
          <a:xfrm>
            <a:off x="3114148" y="2281105"/>
            <a:ext cx="370948" cy="37777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830104" y="2289230"/>
            <a:ext cx="172504" cy="36964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1268188" y="6410794"/>
            <a:ext cx="345008" cy="3671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7</a:t>
            </a:r>
            <a:endParaRPr lang="en-US" b="1" dirty="0">
              <a:solidFill>
                <a:srgbClr val="FF0000"/>
              </a:solidFill>
            </a:endParaRPr>
          </a:p>
        </p:txBody>
      </p:sp>
      <p:cxnSp>
        <p:nvCxnSpPr>
          <p:cNvPr id="53" name="Straight Arrow Connector 52"/>
          <p:cNvCxnSpPr>
            <a:stCxn id="52" idx="1"/>
          </p:cNvCxnSpPr>
          <p:nvPr/>
        </p:nvCxnSpPr>
        <p:spPr>
          <a:xfrm flipH="1" flipV="1">
            <a:off x="762000" y="6209846"/>
            <a:ext cx="506188" cy="38450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749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910</TotalTime>
  <Words>2310</Words>
  <Application>Microsoft Office PowerPoint</Application>
  <PresentationFormat>On-screen Show (4:3)</PresentationFormat>
  <Paragraphs>364</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PPAP Requirements Training</vt:lpstr>
      <vt:lpstr>What is PPAP?</vt:lpstr>
      <vt:lpstr>PowerPoint Presentation</vt:lpstr>
      <vt:lpstr>PowerPoint Presentation</vt:lpstr>
      <vt:lpstr>Intro “TAB” – PPAP Workbook</vt:lpstr>
      <vt:lpstr>PPAP Submission Requirements</vt:lpstr>
      <vt:lpstr>PPAP Parts Labeling Requirements</vt:lpstr>
      <vt:lpstr>PSW – Part Submission Warrant</vt:lpstr>
      <vt:lpstr>DIMENSIONAL RESULTS</vt:lpstr>
      <vt:lpstr>DIMENSIONAL RESULTS: SAMPLE</vt:lpstr>
      <vt:lpstr>DESIGN RECORD / BUBBLE PRINT: SAMPLE</vt:lpstr>
      <vt:lpstr>PRINT NOTES (ATTACH COPY OF RAW MATERIAL CERTIFICATION, SURFACE FINISH, PERFORMANCE TESTS &amp; PART IDENTIFICATION) </vt:lpstr>
      <vt:lpstr>PRINT NOTES: SAMPLE</vt:lpstr>
      <vt:lpstr>PRINT NOTES: SAMPLE CERT PROVIDED</vt:lpstr>
      <vt:lpstr>PRINT NOTES – PAINT  (Includes Paint, Plating &amp; Coating Testing)</vt:lpstr>
      <vt:lpstr>PRINT NOTES – PAINT: SAMPLE</vt:lpstr>
      <vt:lpstr>PRINT NOTES – PAINT: Plating Sample</vt:lpstr>
      <vt:lpstr>Welding Specification</vt:lpstr>
      <vt:lpstr>Example: Welding Specification</vt:lpstr>
      <vt:lpstr>PPAP Workbook – Level 3 Requirements</vt:lpstr>
      <vt:lpstr>DFMEA</vt:lpstr>
      <vt:lpstr>Process Flow Diagram</vt:lpstr>
      <vt:lpstr>PFMEA</vt:lpstr>
      <vt:lpstr>Control Plan</vt:lpstr>
      <vt:lpstr>Master Sample</vt:lpstr>
      <vt:lpstr>Tooling – HED Owned</vt:lpstr>
      <vt:lpstr>Capability Studies</vt:lpstr>
      <vt:lpstr>Gage Repeatability &amp; Reproducibility (Gage R&amp;R)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PPAP Requirements Training</dc:title>
  <dc:creator>Crystal Grayl</dc:creator>
  <cp:lastModifiedBy>Rachel Vesco</cp:lastModifiedBy>
  <cp:revision>64</cp:revision>
  <dcterms:created xsi:type="dcterms:W3CDTF">2014-07-17T13:29:01Z</dcterms:created>
  <dcterms:modified xsi:type="dcterms:W3CDTF">2016-02-26T16:36:26Z</dcterms:modified>
</cp:coreProperties>
</file>